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2"/>
  </p:notesMasterIdLst>
  <p:sldIdLst>
    <p:sldId id="256" r:id="rId2"/>
    <p:sldId id="281" r:id="rId3"/>
    <p:sldId id="282" r:id="rId4"/>
    <p:sldId id="283" r:id="rId5"/>
    <p:sldId id="263" r:id="rId6"/>
    <p:sldId id="264" r:id="rId7"/>
    <p:sldId id="265" r:id="rId8"/>
    <p:sldId id="266" r:id="rId9"/>
    <p:sldId id="487" r:id="rId10"/>
    <p:sldId id="267" r:id="rId11"/>
    <p:sldId id="285" r:id="rId12"/>
    <p:sldId id="284" r:id="rId13"/>
    <p:sldId id="269" r:id="rId14"/>
    <p:sldId id="270" r:id="rId15"/>
    <p:sldId id="286" r:id="rId16"/>
    <p:sldId id="271" r:id="rId17"/>
    <p:sldId id="298" r:id="rId18"/>
    <p:sldId id="488" r:id="rId19"/>
    <p:sldId id="273" r:id="rId20"/>
    <p:sldId id="490" r:id="rId21"/>
    <p:sldId id="491" r:id="rId22"/>
    <p:sldId id="492" r:id="rId23"/>
    <p:sldId id="493" r:id="rId24"/>
    <p:sldId id="294" r:id="rId25"/>
    <p:sldId id="274" r:id="rId26"/>
    <p:sldId id="289" r:id="rId27"/>
    <p:sldId id="276" r:id="rId28"/>
    <p:sldId id="489" r:id="rId29"/>
    <p:sldId id="278" r:id="rId30"/>
    <p:sldId id="279" r:id="rId31"/>
    <p:sldId id="258" r:id="rId32"/>
    <p:sldId id="280" r:id="rId33"/>
    <p:sldId id="426" r:id="rId34"/>
    <p:sldId id="444" r:id="rId35"/>
    <p:sldId id="483" r:id="rId36"/>
    <p:sldId id="427" r:id="rId37"/>
    <p:sldId id="459" r:id="rId38"/>
    <p:sldId id="467" r:id="rId39"/>
    <p:sldId id="449" r:id="rId40"/>
    <p:sldId id="439" r:id="rId41"/>
    <p:sldId id="484" r:id="rId42"/>
    <p:sldId id="300" r:id="rId43"/>
    <p:sldId id="295" r:id="rId44"/>
    <p:sldId id="296" r:id="rId45"/>
    <p:sldId id="297" r:id="rId46"/>
    <p:sldId id="290" r:id="rId47"/>
    <p:sldId id="291" r:id="rId48"/>
    <p:sldId id="486" r:id="rId49"/>
    <p:sldId id="275" r:id="rId50"/>
    <p:sldId id="292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9B"/>
    <a:srgbClr val="D9D9D9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53"/>
    <p:restoredTop sz="78456"/>
  </p:normalViewPr>
  <p:slideViewPr>
    <p:cSldViewPr snapToGrid="0">
      <p:cViewPr varScale="1">
        <p:scale>
          <a:sx n="70" d="100"/>
          <a:sy n="70" d="100"/>
        </p:scale>
        <p:origin x="3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Evalu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Evalu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Evaluat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gasser/Documents/Universita&#776;t/PhD%20&amp;%20PostDoc/00_THESIS/presentation/Evaluat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Milvus</a:t>
            </a:r>
            <a:r>
              <a:rPr lang="en-GB" sz="4000" b="1" baseline="0"/>
              <a:t> (I</a:t>
            </a:r>
            <a:r>
              <a:rPr lang="en-GB" sz="4000" b="1"/>
              <a:t>n-memory)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ANNS'!$F$2:$F$4</c:f>
              <c:numCache>
                <c:formatCode>0.00</c:formatCode>
                <c:ptCount val="3"/>
                <c:pt idx="0">
                  <c:v>9.04999999999999E-2</c:v>
                </c:pt>
                <c:pt idx="1">
                  <c:v>4.22999999999999E-2</c:v>
                </c:pt>
                <c:pt idx="2">
                  <c:v>5.19999999999999E-2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1F-6F4F-990E-9AF15B8D2607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'Milvus In-Memory Big ANNS'!$I$5:$I$7</c:f>
                <c:numCache>
                  <c:formatCode>General</c:formatCode>
                  <c:ptCount val="3"/>
                  <c:pt idx="0">
                    <c:v>1.5828595782457017E-2</c:v>
                  </c:pt>
                  <c:pt idx="1">
                    <c:v>5.685263601823802E-3</c:v>
                  </c:pt>
                  <c:pt idx="2">
                    <c:v>2.5033311140690989E-3</c:v>
                  </c:pt>
                </c:numCache>
              </c:numRef>
            </c:plus>
            <c:minus>
              <c:numRef>
                <c:f>'Milvus In-Memory Big ANNS'!$I$5:$I$7</c:f>
                <c:numCache>
                  <c:formatCode>General</c:formatCode>
                  <c:ptCount val="3"/>
                  <c:pt idx="0">
                    <c:v>1.5828595782457017E-2</c:v>
                  </c:pt>
                  <c:pt idx="1">
                    <c:v>5.685263601823802E-3</c:v>
                  </c:pt>
                  <c:pt idx="2">
                    <c:v>2.5033311140690989E-3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ANNS'!$F$5:$F$7</c:f>
              <c:numCache>
                <c:formatCode>0.00</c:formatCode>
                <c:ptCount val="3"/>
                <c:pt idx="0">
                  <c:v>0.14309999999999901</c:v>
                </c:pt>
                <c:pt idx="1">
                  <c:v>5.8099999999999999E-2</c:v>
                </c:pt>
                <c:pt idx="2">
                  <c:v>6.5399999999999903E-2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1F-6F4F-990E-9AF15B8D2607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'Milvus In-Memory Big ANNS'!$I$8:$I$10</c:f>
                <c:numCache>
                  <c:formatCode>General</c:formatCode>
                  <c:ptCount val="3"/>
                  <c:pt idx="0">
                    <c:v>0.17704490955686991</c:v>
                  </c:pt>
                  <c:pt idx="1">
                    <c:v>2.630610406561798E-2</c:v>
                  </c:pt>
                  <c:pt idx="2">
                    <c:v>2.954488111331699E-2</c:v>
                  </c:pt>
                </c:numCache>
              </c:numRef>
            </c:plus>
            <c:minus>
              <c:numRef>
                <c:f>'Milvus In-Memory Big ANNS'!$I$8:$I$10</c:f>
                <c:numCache>
                  <c:formatCode>General</c:formatCode>
                  <c:ptCount val="3"/>
                  <c:pt idx="0">
                    <c:v>0.17704490955686991</c:v>
                  </c:pt>
                  <c:pt idx="1">
                    <c:v>2.630610406561798E-2</c:v>
                  </c:pt>
                  <c:pt idx="2">
                    <c:v>2.954488111331699E-2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'Milvus In-Memory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In-Memory Big ANNS'!$F$8:$F$10</c:f>
              <c:numCache>
                <c:formatCode>0.00</c:formatCode>
                <c:ptCount val="3"/>
                <c:pt idx="0">
                  <c:v>1.1276999999999999</c:v>
                </c:pt>
                <c:pt idx="1">
                  <c:v>0.27329999999999999</c:v>
                </c:pt>
                <c:pt idx="2">
                  <c:v>0.36230000000000001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1F-6F4F-990E-9AF15B8D26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4729343"/>
        <c:axId val="225334527"/>
      </c:barChart>
      <c:catAx>
        <c:axId val="22472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Access Method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5334527"/>
        <c:crosses val="autoZero"/>
        <c:auto val="1"/>
        <c:lblAlgn val="ctr"/>
        <c:lblOffset val="100"/>
        <c:noMultiLvlLbl val="0"/>
      </c:catAx>
      <c:valAx>
        <c:axId val="225334527"/>
        <c:scaling>
          <c:orientation val="minMax"/>
          <c:max val="1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472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 dirty="0"/>
              <a:t>Cottontail DB</a:t>
            </a:r>
          </a:p>
        </c:rich>
      </c:tx>
      <c:layout>
        <c:manualLayout>
          <c:xMode val="edge"/>
          <c:yMode val="edge"/>
          <c:x val="0.38887247880150677"/>
          <c:y val="1.53654763461080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ANNS'!$O$2:$O$3</c:f>
                <c:numCache>
                  <c:formatCode>General</c:formatCode>
                  <c:ptCount val="2"/>
                  <c:pt idx="0">
                    <c:v>0.45663669001368901</c:v>
                  </c:pt>
                  <c:pt idx="1">
                    <c:v>0.36231637494813296</c:v>
                  </c:pt>
                </c:numCache>
              </c:numRef>
            </c:plus>
            <c:minus>
              <c:numRef>
                <c:f>'Cottontail DB Big ANNS'!$O$2:$O$3</c:f>
                <c:numCache>
                  <c:formatCode>General</c:formatCode>
                  <c:ptCount val="2"/>
                  <c:pt idx="0">
                    <c:v>0.45663669001368901</c:v>
                  </c:pt>
                  <c:pt idx="1">
                    <c:v>0.36231637494813296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ANNS'!$F$2:$F$4</c:f>
              <c:numCache>
                <c:formatCode>0.00</c:formatCode>
                <c:ptCount val="3"/>
                <c:pt idx="0">
                  <c:v>1.1507999999999901</c:v>
                </c:pt>
                <c:pt idx="1">
                  <c:v>0.9456</c:v>
                </c:pt>
                <c:pt idx="2">
                  <c:v>0.42770000000000002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06-B542-9838-AFF998455120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ANNS'!$O$5:$O$6</c:f>
                <c:numCache>
                  <c:formatCode>General</c:formatCode>
                  <c:ptCount val="2"/>
                  <c:pt idx="0">
                    <c:v>7.9361339594420155E-2</c:v>
                  </c:pt>
                  <c:pt idx="1">
                    <c:v>0.25092674893947997</c:v>
                  </c:pt>
                </c:numCache>
              </c:numRef>
            </c:plus>
            <c:minus>
              <c:numRef>
                <c:f>'Cottontail DB Big ANNS'!$O$5:$O$6</c:f>
                <c:numCache>
                  <c:formatCode>General</c:formatCode>
                  <c:ptCount val="2"/>
                  <c:pt idx="0">
                    <c:v>7.9361339594420155E-2</c:v>
                  </c:pt>
                  <c:pt idx="1">
                    <c:v>0.25092674893947997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ANNS'!$F$5:$F$7</c:f>
              <c:numCache>
                <c:formatCode>0.00</c:formatCode>
                <c:ptCount val="3"/>
                <c:pt idx="0">
                  <c:v>1.3379999999999901</c:v>
                </c:pt>
                <c:pt idx="1">
                  <c:v>1.2987</c:v>
                </c:pt>
                <c:pt idx="2">
                  <c:v>0.62009999999999998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06-B542-9838-AFF998455120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ANNS'!$O$8:$O$9</c:f>
                <c:numCache>
                  <c:formatCode>General</c:formatCode>
                  <c:ptCount val="2"/>
                  <c:pt idx="0">
                    <c:v>0.18799707444540026</c:v>
                  </c:pt>
                  <c:pt idx="1">
                    <c:v>0.81951256515348003</c:v>
                  </c:pt>
                </c:numCache>
              </c:numRef>
            </c:plus>
            <c:minus>
              <c:numRef>
                <c:f>'Cottontail DB Big ANNS'!$O$8:$O$9</c:f>
                <c:numCache>
                  <c:formatCode>General</c:formatCode>
                  <c:ptCount val="2"/>
                  <c:pt idx="0">
                    <c:v>0.18799707444540026</c:v>
                  </c:pt>
                  <c:pt idx="1">
                    <c:v>0.81951256515348003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ANNS'!$F$8:$F$10</c:f>
              <c:numCache>
                <c:formatCode>0.00</c:formatCode>
                <c:ptCount val="3"/>
                <c:pt idx="0">
                  <c:v>13.145300000000001</c:v>
                </c:pt>
                <c:pt idx="1">
                  <c:v>7.5451999999999897</c:v>
                </c:pt>
                <c:pt idx="2">
                  <c:v>4.9894999999999996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06-B542-9838-AFF998455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46219168"/>
        <c:axId val="157981263"/>
      </c:barChart>
      <c:catAx>
        <c:axId val="1246219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GB" sz="2800" b="1" baseline="0">
                    <a:latin typeface="+mj-lt"/>
                  </a:rPr>
                  <a:t>Access Method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57981263"/>
        <c:crosses val="autoZero"/>
        <c:auto val="1"/>
        <c:lblAlgn val="ctr"/>
        <c:lblOffset val="100"/>
        <c:noMultiLvlLbl val="0"/>
      </c:catAx>
      <c:valAx>
        <c:axId val="15798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 baseline="0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4621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/>
              <a:t>Milvus</a:t>
            </a:r>
            <a:r>
              <a:rPr lang="en-GB" sz="4000" b="1" baseline="0"/>
              <a:t> (On Disk</a:t>
            </a:r>
            <a:r>
              <a:rPr lang="en-GB" sz="4000" b="1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6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ANNS'!$F$2:$F$4</c:f>
              <c:numCache>
                <c:formatCode>0.00</c:formatCode>
                <c:ptCount val="3"/>
                <c:pt idx="0">
                  <c:v>13.0185</c:v>
                </c:pt>
                <c:pt idx="1">
                  <c:v>14.4293999999999</c:v>
                </c:pt>
                <c:pt idx="2">
                  <c:v>14.4168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E8-F54E-8B3B-BE73515E4665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ANNS'!$F$5:$F$7</c:f>
              <c:numCache>
                <c:formatCode>0.00</c:formatCode>
                <c:ptCount val="3"/>
                <c:pt idx="0">
                  <c:v>18.075099999999999</c:v>
                </c:pt>
                <c:pt idx="1">
                  <c:v>21.758500000000002</c:v>
                </c:pt>
                <c:pt idx="2">
                  <c:v>21.9636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E8-F54E-8B3B-BE73515E4665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6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'Milvus Disk Big ANNS'!$B$8:$B$10</c:f>
              <c:strCache>
                <c:ptCount val="3"/>
                <c:pt idx="0">
                  <c:v>FLAT</c:v>
                </c:pt>
                <c:pt idx="1">
                  <c:v>IVFSQ8-1024</c:v>
                </c:pt>
                <c:pt idx="2">
                  <c:v>IVFSQ8-2048</c:v>
                </c:pt>
              </c:strCache>
            </c:strRef>
          </c:cat>
          <c:val>
            <c:numRef>
              <c:f>'Milvus Disk Big ANNS'!$F$8:$F$10</c:f>
              <c:numCache>
                <c:formatCode>0.00</c:formatCode>
                <c:ptCount val="3"/>
                <c:pt idx="0">
                  <c:v>172.99039999999999</c:v>
                </c:pt>
                <c:pt idx="1">
                  <c:v>218.42850000000001</c:v>
                </c:pt>
                <c:pt idx="2">
                  <c:v>217.8374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E8-F54E-8B3B-BE73515E4665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4729343"/>
        <c:axId val="225334527"/>
      </c:barChart>
      <c:catAx>
        <c:axId val="22472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Access Method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5334527"/>
        <c:crosses val="autoZero"/>
        <c:auto val="1"/>
        <c:lblAlgn val="ctr"/>
        <c:lblOffset val="100"/>
        <c:noMultiLvlLbl val="0"/>
      </c:catAx>
      <c:valAx>
        <c:axId val="225334527"/>
        <c:scaling>
          <c:orientation val="minMax"/>
          <c:max val="1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24729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4000" b="1" dirty="0"/>
              <a:t>Cottontail DB</a:t>
            </a:r>
          </a:p>
        </c:rich>
      </c:tx>
      <c:layout>
        <c:manualLayout>
          <c:xMode val="edge"/>
          <c:yMode val="edge"/>
          <c:x val="0.38887247880150677"/>
          <c:y val="1.53654763461080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5M</c:v>
          </c:tx>
          <c:spPr>
            <a:solidFill>
              <a:schemeClr val="accent2">
                <a:tint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ANNS'!$O$2:$O$3</c:f>
                <c:numCache>
                  <c:formatCode>General</c:formatCode>
                  <c:ptCount val="2"/>
                  <c:pt idx="0">
                    <c:v>0.45663669001368901</c:v>
                  </c:pt>
                  <c:pt idx="1">
                    <c:v>0.36231637494813296</c:v>
                  </c:pt>
                </c:numCache>
              </c:numRef>
            </c:plus>
            <c:minus>
              <c:numRef>
                <c:f>'Cottontail DB Big ANNS'!$O$2:$O$3</c:f>
                <c:numCache>
                  <c:formatCode>General</c:formatCode>
                  <c:ptCount val="2"/>
                  <c:pt idx="0">
                    <c:v>0.45663669001368901</c:v>
                  </c:pt>
                  <c:pt idx="1">
                    <c:v>0.36231637494813296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ANNS'!$F$2:$F$4</c:f>
              <c:numCache>
                <c:formatCode>0.00</c:formatCode>
                <c:ptCount val="3"/>
                <c:pt idx="0">
                  <c:v>1.1507999999999901</c:v>
                </c:pt>
                <c:pt idx="1">
                  <c:v>0.9456</c:v>
                </c:pt>
                <c:pt idx="2">
                  <c:v>0.42770000000000002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27-B143-A205-E3DA10286728}"/>
            </c:ext>
          </c:extLst>
        </c:ser>
        <c:ser>
          <c:idx val="1"/>
          <c:order val="1"/>
          <c:tx>
            <c:v>10M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ANNS'!$O$5:$O$6</c:f>
                <c:numCache>
                  <c:formatCode>General</c:formatCode>
                  <c:ptCount val="2"/>
                  <c:pt idx="0">
                    <c:v>7.9361339594420155E-2</c:v>
                  </c:pt>
                  <c:pt idx="1">
                    <c:v>0.25092674893947997</c:v>
                  </c:pt>
                </c:numCache>
              </c:numRef>
            </c:plus>
            <c:minus>
              <c:numRef>
                <c:f>'Cottontail DB Big ANNS'!$O$5:$O$6</c:f>
                <c:numCache>
                  <c:formatCode>General</c:formatCode>
                  <c:ptCount val="2"/>
                  <c:pt idx="0">
                    <c:v>7.9361339594420155E-2</c:v>
                  </c:pt>
                  <c:pt idx="1">
                    <c:v>0.25092674893947997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ANNS'!$F$5:$F$7</c:f>
              <c:numCache>
                <c:formatCode>0.00</c:formatCode>
                <c:ptCount val="3"/>
                <c:pt idx="0">
                  <c:v>1.3379999999999901</c:v>
                </c:pt>
                <c:pt idx="1">
                  <c:v>1.2987</c:v>
                </c:pt>
                <c:pt idx="2">
                  <c:v>0.62009999999999998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27-B143-A205-E3DA10286728}"/>
            </c:ext>
          </c:extLst>
        </c:ser>
        <c:ser>
          <c:idx val="2"/>
          <c:order val="2"/>
          <c:tx>
            <c:v>100M</c:v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'Cottontail DB Big ANNS'!$O$8:$O$9</c:f>
                <c:numCache>
                  <c:formatCode>General</c:formatCode>
                  <c:ptCount val="2"/>
                  <c:pt idx="0">
                    <c:v>0.18799707444540026</c:v>
                  </c:pt>
                  <c:pt idx="1">
                    <c:v>0.81951256515348003</c:v>
                  </c:pt>
                </c:numCache>
              </c:numRef>
            </c:plus>
            <c:minus>
              <c:numRef>
                <c:f>'Cottontail DB Big ANNS'!$O$8:$O$9</c:f>
                <c:numCache>
                  <c:formatCode>General</c:formatCode>
                  <c:ptCount val="2"/>
                  <c:pt idx="0">
                    <c:v>0.18799707444540026</c:v>
                  </c:pt>
                  <c:pt idx="1">
                    <c:v>0.81951256515348003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'Cottontail DB Big ANNS'!$B$2:$B$4</c:f>
              <c:strCache>
                <c:ptCount val="3"/>
                <c:pt idx="0">
                  <c:v>SCAN</c:v>
                </c:pt>
                <c:pt idx="1">
                  <c:v>VAF</c:v>
                </c:pt>
                <c:pt idx="2">
                  <c:v>PQ</c:v>
                </c:pt>
              </c:strCache>
            </c:strRef>
          </c:cat>
          <c:val>
            <c:numRef>
              <c:f>'Cottontail DB Big ANNS'!$F$8:$F$10</c:f>
              <c:numCache>
                <c:formatCode>0.00</c:formatCode>
                <c:ptCount val="3"/>
                <c:pt idx="0">
                  <c:v>13.145300000000001</c:v>
                </c:pt>
                <c:pt idx="1">
                  <c:v>7.5451999999999897</c:v>
                </c:pt>
                <c:pt idx="2">
                  <c:v>4.9894999999999996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27-B143-A205-E3DA102867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246219168"/>
        <c:axId val="157981263"/>
      </c:barChart>
      <c:catAx>
        <c:axId val="1246219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r>
                  <a:rPr lang="en-GB" sz="2800" b="1" baseline="0">
                    <a:latin typeface="+mj-lt"/>
                  </a:rPr>
                  <a:t>Access Method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57981263"/>
        <c:crosses val="autoZero"/>
        <c:auto val="1"/>
        <c:lblAlgn val="ctr"/>
        <c:lblOffset val="100"/>
        <c:noMultiLvlLbl val="0"/>
      </c:catAx>
      <c:valAx>
        <c:axId val="157981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800" b="1" baseline="0"/>
                  <a:t>Latency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4621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aseline="0"/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Private data collections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Social Media (TikTok, Instagram etc</a:t>
            </a:r>
          </a:p>
        </p:txBody>
      </p:sp>
    </p:spTree>
    <p:extLst>
      <p:ext uri="{BB962C8B-B14F-4D97-AF65-F5344CB8AC3E}">
        <p14:creationId xmlns:p14="http://schemas.microsoft.com/office/powerpoint/2010/main" val="2086273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3899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cannot be used (class 3)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P2 vs P3 / Remove superfluous columns</a:t>
            </a:r>
          </a:p>
        </p:txBody>
      </p:sp>
    </p:spTree>
    <p:extLst>
      <p:ext uri="{BB962C8B-B14F-4D97-AF65-F5344CB8AC3E}">
        <p14:creationId xmlns:p14="http://schemas.microsoft.com/office/powerpoint/2010/main" val="3845294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 be used (class 1)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P1 vs P2 / Fetch after Limit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28967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12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03339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307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18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0846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597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Idea of replacement classes:</a:t>
            </a:r>
            <a:r>
              <a:rPr lang="en-GB" b="0" dirty="0"/>
              <a:t> Type of operators that can be replaced by an index.</a:t>
            </a:r>
          </a:p>
        </p:txBody>
      </p:sp>
    </p:spTree>
    <p:extLst>
      <p:ext uri="{BB962C8B-B14F-4D97-AF65-F5344CB8AC3E}">
        <p14:creationId xmlns:p14="http://schemas.microsoft.com/office/powerpoint/2010/main" val="2065634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51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84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15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317500"/>
            <a:ext cx="24103509" cy="554355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993900" y="6333386"/>
            <a:ext cx="13601700" cy="6488629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/>
          <p:nvPr/>
        </p:nvSpPr>
        <p:spPr>
          <a:xfrm flipV="1">
            <a:off x="21637207" y="541722"/>
            <a:ext cx="0" cy="1655378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92BC7AB-F6DD-D847-82EF-0E20512D98D6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DB2B5-2A1B-4B7A-E83F-1AF7A738D9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88DA84-C6A3-75D2-C866-D9B2613A46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80093" y="665235"/>
            <a:ext cx="1350000" cy="1350000"/>
          </a:xfrm>
          <a:prstGeom prst="rect">
            <a:avLst/>
          </a:prstGeom>
        </p:spPr>
      </p:pic>
      <p:pic>
        <p:nvPicPr>
          <p:cNvPr id="1025" name="Picture 1" descr="page1image24539744">
            <a:extLst>
              <a:ext uri="{FF2B5EF4-FFF2-40B4-BE49-F238E27FC236}">
                <a16:creationId xmlns:a16="http://schemas.microsoft.com/office/drawing/2014/main" id="{F39EF0A0-446A-C56D-525C-E8C8BE8227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99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image24534960">
            <a:extLst>
              <a:ext uri="{FF2B5EF4-FFF2-40B4-BE49-F238E27FC236}">
                <a16:creationId xmlns:a16="http://schemas.microsoft.com/office/drawing/2014/main" id="{D5526636-F35D-0E24-C70E-2DDF22AD8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0900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1image24538496">
            <a:extLst>
              <a:ext uri="{FF2B5EF4-FFF2-40B4-BE49-F238E27FC236}">
                <a16:creationId xmlns:a16="http://schemas.microsoft.com/office/drawing/2014/main" id="{AB1ABFC5-755D-DF64-9265-8BBC71064C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5000" cy="1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 userDrawn="1"/>
        </p:nvSpPr>
        <p:spPr>
          <a:xfrm>
            <a:off x="0" y="317500"/>
            <a:ext cx="24104600" cy="9792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866899" y="2193925"/>
            <a:ext cx="15544801" cy="2377083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half" idx="1"/>
          </p:nvPr>
        </p:nvSpPr>
        <p:spPr>
          <a:xfrm>
            <a:off x="1993899" y="3504207"/>
            <a:ext cx="13601701" cy="5425456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/>
          <p:nvPr/>
        </p:nvSpPr>
        <p:spPr>
          <a:xfrm flipV="1">
            <a:off x="21637207" y="541721"/>
            <a:ext cx="0" cy="1652203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9A934B2-5082-6E4B-9512-CDD5A96EB3C6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9B5CE-9DEF-9654-558F-B79780632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B56F9-3C90-43F4-4695-63156A9016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80093" y="665235"/>
            <a:ext cx="1350000" cy="135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FB6193-364F-184C-B98E-ACD6E3C46BAD}" type="slidenum">
              <a:rPr lang="en-CH" smtClean="0"/>
              <a:pPr/>
              <a:t>‹#›</a:t>
            </a:fld>
            <a:endParaRPr lang="en-CH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22183200" y="13050688"/>
            <a:ext cx="159075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BE47C2-BBED-D74E-BCE3-C3558F876DE1}" type="slidenum">
              <a:rPr lang="en-CH" smtClean="0"/>
              <a:pPr/>
              <a:t>‹#›</a:t>
            </a:fld>
            <a:endParaRPr lang="en-CH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317500"/>
            <a:ext cx="11273334" cy="12504515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1993900" y="3505200"/>
            <a:ext cx="13601700" cy="9316815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C3F8AD9-BD69-BA4B-835B-CF7B9EA86243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637B8-0073-8A9E-8D2C-B08BFCE56C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50195" y="12906376"/>
            <a:ext cx="23145155" cy="1"/>
          </a:xfrm>
          <a:prstGeom prst="line">
            <a:avLst/>
          </a:prstGeom>
          <a:ln w="3175">
            <a:solidFill>
              <a:srgbClr val="000000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223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72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2pPr marL="319999" indent="-319999"/>
            <a:lvl3pPr marL="499999" indent="-319999"/>
            <a:lvl4pPr marL="679999" indent="-319999"/>
            <a:lvl5pPr marL="860000" indent="-320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2183649" y="13050688"/>
            <a:ext cx="1590751" cy="3693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2400"/>
            </a:lvl1pPr>
          </a:lstStyle>
          <a:p>
            <a:fld id="{C258EC85-26E5-2747-998B-02727880AE48}" type="slidenum">
              <a:rPr lang="en-CH" smtClean="0"/>
              <a:pPr/>
              <a:t>‹#›</a:t>
            </a:fld>
            <a:endParaRPr lang="en-CH" dirty="0"/>
          </a:p>
        </p:txBody>
      </p:sp>
      <p:sp>
        <p:nvSpPr>
          <p:cNvPr id="6" name="Shape 6"/>
          <p:cNvSpPr/>
          <p:nvPr/>
        </p:nvSpPr>
        <p:spPr>
          <a:xfrm>
            <a:off x="634999" y="13050688"/>
            <a:ext cx="166960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/>
            </a:lvl1pPr>
          </a:lstStyle>
          <a:p>
            <a:r>
              <a:rPr lang="de-CH" dirty="0"/>
              <a:t>Data Management </a:t>
            </a:r>
            <a:r>
              <a:rPr lang="de-CH" dirty="0" err="1"/>
              <a:t>for</a:t>
            </a:r>
            <a:r>
              <a:rPr lang="de-CH" dirty="0"/>
              <a:t> Dynamic Multimedia Analytics and Retrieval</a:t>
            </a:r>
            <a:r>
              <a:rPr dirty="0"/>
              <a:t> – </a:t>
            </a:r>
            <a:r>
              <a:rPr lang="de-CH" dirty="0"/>
              <a:t>PhD Defense</a:t>
            </a:r>
            <a:r>
              <a:rPr dirty="0"/>
              <a:t> – </a:t>
            </a:r>
            <a:r>
              <a:rPr lang="de-CH" dirty="0"/>
              <a:t>Ralph Gasser</a:t>
            </a:r>
            <a:r>
              <a:rPr dirty="0"/>
              <a:t>, University of Basel, </a:t>
            </a:r>
            <a:r>
              <a:rPr lang="de-CH" dirty="0"/>
              <a:t>November 2022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1pPr>
      <a:lvl2pPr marL="40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2pPr>
      <a:lvl3pPr marL="58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3pPr>
      <a:lvl4pPr marL="76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4pPr>
      <a:lvl5pPr marL="939999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5pPr>
      <a:lvl6pPr marL="27432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6pPr>
      <a:lvl7pPr marL="32004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7pPr>
      <a:lvl8pPr marL="36576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8pPr>
      <a:lvl9pPr marL="41148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0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0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0.pn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0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sv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svg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4.jpeg"/><Relationship Id="rId18" Type="http://schemas.openxmlformats.org/officeDocument/2006/relationships/image" Target="../media/image49.svg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9.jpeg"/><Relationship Id="rId12" Type="http://schemas.openxmlformats.org/officeDocument/2006/relationships/image" Target="../media/image43.jpe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11" Type="http://schemas.openxmlformats.org/officeDocument/2006/relationships/image" Target="../media/image42.jpeg"/><Relationship Id="rId5" Type="http://schemas.openxmlformats.org/officeDocument/2006/relationships/image" Target="../media/image37.jpe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32.png"/><Relationship Id="rId19" Type="http://schemas.openxmlformats.org/officeDocument/2006/relationships/image" Target="../media/image50.png"/><Relationship Id="rId4" Type="http://schemas.openxmlformats.org/officeDocument/2006/relationships/image" Target="../media/image36.svg"/><Relationship Id="rId9" Type="http://schemas.openxmlformats.org/officeDocument/2006/relationships/image" Target="../media/image41.jpeg"/><Relationship Id="rId14" Type="http://schemas.openxmlformats.org/officeDocument/2006/relationships/image" Target="../media/image45.png"/><Relationship Id="rId22" Type="http://schemas.openxmlformats.org/officeDocument/2006/relationships/image" Target="../media/image5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5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5.png"/><Relationship Id="rId3" Type="http://schemas.openxmlformats.org/officeDocument/2006/relationships/image" Target="../media/image36.svg"/><Relationship Id="rId7" Type="http://schemas.openxmlformats.org/officeDocument/2006/relationships/image" Target="../media/image40.jpeg"/><Relationship Id="rId12" Type="http://schemas.openxmlformats.org/officeDocument/2006/relationships/image" Target="../media/image4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3.jpeg"/><Relationship Id="rId5" Type="http://schemas.openxmlformats.org/officeDocument/2006/relationships/image" Target="../media/image38.jpeg"/><Relationship Id="rId10" Type="http://schemas.openxmlformats.org/officeDocument/2006/relationships/image" Target="../media/image42.jpeg"/><Relationship Id="rId4" Type="http://schemas.openxmlformats.org/officeDocument/2006/relationships/image" Target="../media/image37.jpe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66898" y="3628821"/>
            <a:ext cx="20851005" cy="136742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7700"/>
              </a:lnSpc>
            </a:pPr>
            <a:r>
              <a:rPr lang="en-GB" dirty="0"/>
              <a:t>Data Management for Dynamic Multimedia Analytics and Retrieval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892299" y="5268789"/>
            <a:ext cx="20851005" cy="48619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000"/>
              </a:spcBef>
              <a:defRPr sz="3000">
                <a:latin typeface="+mn-lt"/>
                <a:ea typeface="+mn-ea"/>
                <a:cs typeface="+mn-cs"/>
                <a:sym typeface="FoundrySterling-Demi"/>
              </a:defRPr>
            </a:pPr>
            <a:r>
              <a:rPr lang="de-CH" dirty="0"/>
              <a:t>PhD Defense</a:t>
            </a: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/>
              <a:t>Ralph </a:t>
            </a:r>
            <a:r>
              <a:rPr lang="de-CH" sz="3000" dirty="0"/>
              <a:t>Gasser </a:t>
            </a:r>
            <a:r>
              <a:rPr sz="3000" dirty="0"/>
              <a:t>&lt;</a:t>
            </a:r>
            <a:r>
              <a:rPr lang="de-CH" sz="3000" dirty="0" err="1"/>
              <a:t>ralph.gasser</a:t>
            </a:r>
            <a:r>
              <a:rPr sz="3000" dirty="0"/>
              <a:t>@</a:t>
            </a:r>
            <a:r>
              <a:rPr sz="3000" dirty="0" err="1"/>
              <a:t>unibas.ch</a:t>
            </a:r>
            <a:r>
              <a:rPr sz="3000" dirty="0"/>
              <a:t>&gt;</a:t>
            </a:r>
            <a:br>
              <a:rPr sz="3000" dirty="0"/>
            </a:br>
            <a:r>
              <a:rPr dirty="0"/>
              <a:t>Databases and Information Systems (DBIS) Group, Department of Mathematics and Computer Science, University of Basel</a:t>
            </a:r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r>
              <a:rPr dirty="0"/>
              <a:t>Basel, </a:t>
            </a:r>
            <a:r>
              <a:rPr lang="de-CH" dirty="0"/>
              <a:t>28 November 2022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F8152-EB78-7E77-0656-B645BBC6B1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F9A934B2-5082-6E4B-9512-CDD5A96EB3C6}" type="slidenum">
              <a:rPr lang="en-CH" smtClean="0"/>
              <a:pPr/>
              <a:t>1</a:t>
            </a:fld>
            <a:endParaRPr lang="en-CH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73E-14C3-0DD9-9659-D288702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ln>
                <a:noFill/>
              </a:ln>
            </p:spPr>
            <p:txBody>
              <a:bodyPr/>
              <a:lstStyle/>
              <a:p>
                <a:r>
                  <a:rPr lang="en-GB" dirty="0"/>
                  <a:t>Proximity-based queries (NNS, FNS, Range-search etc.) are enabled by </a:t>
                </a:r>
                <a:r>
                  <a:rPr lang="en-GB" i="1" dirty="0">
                    <a:solidFill>
                      <a:schemeClr val="accent5"/>
                    </a:solidFill>
                  </a:rPr>
                  <a:t>functions</a:t>
                </a:r>
                <a:r>
                  <a:rPr lang="en-GB" dirty="0">
                    <a:solidFill>
                      <a:schemeClr val="accent5"/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(e.g., Euclidean distance)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 evaluation is integrated into </a:t>
                </a:r>
                <a:r>
                  <a:rPr lang="en-GB" i="1" dirty="0">
                    <a:solidFill>
                      <a:schemeClr val="accent5"/>
                    </a:solidFill>
                  </a:rPr>
                  <a:t>relational algebra </a:t>
                </a:r>
                <a:r>
                  <a:rPr lang="en-GB" i="1" dirty="0">
                    <a:solidFill>
                      <a:schemeClr val="tx1"/>
                    </a:solidFill>
                  </a:rPr>
                  <a:t>as an </a:t>
                </a:r>
                <a:r>
                  <a:rPr lang="en-GB" i="1" dirty="0">
                    <a:solidFill>
                      <a:schemeClr val="accent5"/>
                    </a:solidFill>
                  </a:rPr>
                  <a:t>extended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CH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de-CH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de-CH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  <a:r>
                  <a:rPr lang="en-GB" i="1" dirty="0">
                    <a:solidFill>
                      <a:schemeClr val="accent5"/>
                    </a:solidFill>
                  </a:rPr>
                  <a:t>  </a:t>
                </a:r>
              </a:p>
              <a:p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 Operator tree can be manipulated (e.g., indexes)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Functions themselves are </a:t>
                </a:r>
                <a:r>
                  <a:rPr lang="en-GB" i="1" dirty="0">
                    <a:solidFill>
                      <a:schemeClr val="accent5"/>
                    </a:solidFill>
                  </a:rPr>
                  <a:t>first-class citizens </a:t>
                </a:r>
                <a:r>
                  <a:rPr lang="en-GB" dirty="0">
                    <a:solidFill>
                      <a:schemeClr val="tx1"/>
                    </a:solidFill>
                  </a:rPr>
                  <a:t>of the DBMS and allow for optimisation</a:t>
                </a:r>
                <a:endParaRPr lang="en-GB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Functions are part of the DBMS catalogue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Different physical implementations may exist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blipFill>
                <a:blip r:embed="rId2"/>
                <a:stretch>
                  <a:fillRect l="-2615" t="-782" r="-30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93BA04B-B9EE-8BBB-A87C-B44D09E5CD70}"/>
              </a:ext>
            </a:extLst>
          </p:cNvPr>
          <p:cNvSpPr/>
          <p:nvPr/>
        </p:nvSpPr>
        <p:spPr>
          <a:xfrm>
            <a:off x="17305346" y="713643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67EC-B9B6-8BB5-1E89-A2CA4B4EBEFA}"/>
              </a:ext>
            </a:extLst>
          </p:cNvPr>
          <p:cNvSpPr/>
          <p:nvPr/>
        </p:nvSpPr>
        <p:spPr>
          <a:xfrm>
            <a:off x="17305346" y="824055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1877A-07A2-141B-B3A8-CCF95C038E7D}"/>
              </a:ext>
            </a:extLst>
          </p:cNvPr>
          <p:cNvSpPr/>
          <p:nvPr/>
        </p:nvSpPr>
        <p:spPr>
          <a:xfrm>
            <a:off x="17305346" y="934467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2C5E7-A3CF-A8B8-8D35-3C45AA0C6341}"/>
              </a:ext>
            </a:extLst>
          </p:cNvPr>
          <p:cNvSpPr/>
          <p:nvPr/>
        </p:nvSpPr>
        <p:spPr>
          <a:xfrm>
            <a:off x="17305346" y="1044879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67893-A266-CFEC-46A0-8A4869619675}"/>
              </a:ext>
            </a:extLst>
          </p:cNvPr>
          <p:cNvSpPr/>
          <p:nvPr/>
        </p:nvSpPr>
        <p:spPr>
          <a:xfrm>
            <a:off x="17305346" y="115529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B04A2-6095-C542-F098-38EBC204AA0B}"/>
              </a:ext>
            </a:extLst>
          </p:cNvPr>
          <p:cNvCxnSpPr>
            <a:stCxn id="4" idx="2"/>
          </p:cNvCxnSpPr>
          <p:nvPr/>
        </p:nvCxnSpPr>
        <p:spPr>
          <a:xfrm>
            <a:off x="18518326" y="793152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4CCBC-EAA0-4AE6-BD18-329E4FA401F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518326" y="903564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23950-3B39-0553-A267-26475088A0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8326" y="1013976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FF396-6B07-5CDA-70F0-DEA8CD6E04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518326" y="1124388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1D672-8ED6-8614-7C86-27CD1151FF6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518326" y="123480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4386AE-2F0A-7BFB-4859-0584A30CDDC4}"/>
              </a:ext>
            </a:extLst>
          </p:cNvPr>
          <p:cNvSpPr/>
          <p:nvPr/>
        </p:nvSpPr>
        <p:spPr>
          <a:xfrm>
            <a:off x="16092367" y="8240554"/>
            <a:ext cx="951722" cy="3003333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4C90-8AE2-F972-AE08-154985D1424D}"/>
              </a:ext>
            </a:extLst>
          </p:cNvPr>
          <p:cNvSpPr txBox="1"/>
          <p:nvPr/>
        </p:nvSpPr>
        <p:spPr>
          <a:xfrm>
            <a:off x="14806220" y="9382560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/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blipFill>
                <a:blip r:embed="rId3"/>
                <a:stretch>
                  <a:fillRect l="-370" t="-7895" b="-28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DD888F-CCDD-0B49-F216-DADC5917106A}"/>
              </a:ext>
            </a:extLst>
          </p:cNvPr>
          <p:cNvSpPr txBox="1"/>
          <p:nvPr/>
        </p:nvSpPr>
        <p:spPr>
          <a:xfrm>
            <a:off x="19983904" y="9506858"/>
            <a:ext cx="304766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8F779-B0DA-1F4F-2653-605C4B6D7FA2}"/>
              </a:ext>
            </a:extLst>
          </p:cNvPr>
          <p:cNvSpPr txBox="1"/>
          <p:nvPr/>
        </p:nvSpPr>
        <p:spPr>
          <a:xfrm>
            <a:off x="19983904" y="10648955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611E1-C2A6-8B4B-1749-5591A179A777}"/>
              </a:ext>
            </a:extLst>
          </p:cNvPr>
          <p:cNvSpPr txBox="1"/>
          <p:nvPr/>
        </p:nvSpPr>
        <p:spPr>
          <a:xfrm>
            <a:off x="19983904" y="11719631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5D562C-B1B8-8112-92FA-56DC0A42971B}"/>
              </a:ext>
            </a:extLst>
          </p:cNvPr>
          <p:cNvSpPr txBox="1"/>
          <p:nvPr/>
        </p:nvSpPr>
        <p:spPr>
          <a:xfrm>
            <a:off x="19983904" y="725835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EF4CE-E646-1680-A967-9A010A0F5431}"/>
              </a:ext>
            </a:extLst>
          </p:cNvPr>
          <p:cNvSpPr txBox="1"/>
          <p:nvPr/>
        </p:nvSpPr>
        <p:spPr>
          <a:xfrm>
            <a:off x="14198421" y="3005744"/>
            <a:ext cx="91999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L2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(f,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/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,↑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C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[0,0,0]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415DE93-636B-6CD1-81E7-1AC69D2E5A79}"/>
              </a:ext>
            </a:extLst>
          </p:cNvPr>
          <p:cNvSpPr txBox="1"/>
          <p:nvPr/>
        </p:nvSpPr>
        <p:spPr>
          <a:xfrm>
            <a:off x="17845036" y="4368264"/>
            <a:ext cx="119904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Logical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F17EC-B764-EBBF-FEB2-2A71296794A1}"/>
              </a:ext>
            </a:extLst>
          </p:cNvPr>
          <p:cNvSpPr txBox="1"/>
          <p:nvPr/>
        </p:nvSpPr>
        <p:spPr>
          <a:xfrm>
            <a:off x="17819373" y="6323837"/>
            <a:ext cx="138018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Physical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8CE06-5D54-1375-7144-F1845795A255}"/>
              </a:ext>
            </a:extLst>
          </p:cNvPr>
          <p:cNvSpPr txBox="1"/>
          <p:nvPr/>
        </p:nvSpPr>
        <p:spPr>
          <a:xfrm>
            <a:off x="17969297" y="2209947"/>
            <a:ext cx="109805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E7A71-26EC-6249-3A79-22AC89FAD7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458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/>
      <p:bldP spid="13" grpId="0"/>
      <p:bldP spid="16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79B5-57AE-14A9-C24F-DAAF5E42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Optimisation using Indexes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62F2D-E63F-06A5-5CAA-8B1566F0CDD6}"/>
              </a:ext>
            </a:extLst>
          </p:cNvPr>
          <p:cNvSpPr/>
          <p:nvPr/>
        </p:nvSpPr>
        <p:spPr>
          <a:xfrm>
            <a:off x="32636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A947D9-F07B-F29D-49F8-FC647B744268}"/>
              </a:ext>
            </a:extLst>
          </p:cNvPr>
          <p:cNvSpPr/>
          <p:nvPr/>
        </p:nvSpPr>
        <p:spPr>
          <a:xfrm>
            <a:off x="32636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C23944-0C57-600B-EBB7-0C42EFF3CBA7}"/>
              </a:ext>
            </a:extLst>
          </p:cNvPr>
          <p:cNvSpPr/>
          <p:nvPr/>
        </p:nvSpPr>
        <p:spPr>
          <a:xfrm>
            <a:off x="104183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8FD88C-2015-5A12-2F4B-98EF57A83720}"/>
              </a:ext>
            </a:extLst>
          </p:cNvPr>
          <p:cNvSpPr/>
          <p:nvPr/>
        </p:nvSpPr>
        <p:spPr>
          <a:xfrm>
            <a:off x="104183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24B23-A1A1-EC79-ED14-692EAFB6AB9F}"/>
              </a:ext>
            </a:extLst>
          </p:cNvPr>
          <p:cNvSpPr/>
          <p:nvPr/>
        </p:nvSpPr>
        <p:spPr>
          <a:xfrm>
            <a:off x="10418391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CD5CC-3311-5BEA-F7E8-5E1CB3FC915D}"/>
              </a:ext>
            </a:extLst>
          </p:cNvPr>
          <p:cNvSpPr/>
          <p:nvPr/>
        </p:nvSpPr>
        <p:spPr>
          <a:xfrm>
            <a:off x="17648860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D9E55-3B81-F231-A71E-87CE4DCB3070}"/>
              </a:ext>
            </a:extLst>
          </p:cNvPr>
          <p:cNvSpPr/>
          <p:nvPr/>
        </p:nvSpPr>
        <p:spPr>
          <a:xfrm>
            <a:off x="17648860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23C21-0664-3B16-11D8-7664643DACBE}"/>
              </a:ext>
            </a:extLst>
          </p:cNvPr>
          <p:cNvSpPr/>
          <p:nvPr/>
        </p:nvSpPr>
        <p:spPr>
          <a:xfrm>
            <a:off x="17648860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F5D65-0CEE-35B6-5694-A5AF1F653866}"/>
              </a:ext>
            </a:extLst>
          </p:cNvPr>
          <p:cNvSpPr/>
          <p:nvPr/>
        </p:nvSpPr>
        <p:spPr>
          <a:xfrm>
            <a:off x="17648860" y="770274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2A59-16F9-3D35-41DE-04D69547AAC6}"/>
              </a:ext>
            </a:extLst>
          </p:cNvPr>
          <p:cNvSpPr txBox="1"/>
          <p:nvPr/>
        </p:nvSpPr>
        <p:spPr>
          <a:xfrm>
            <a:off x="3680780" y="3041655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B0C0F-14FD-CABA-34E3-0C779C984E31}"/>
              </a:ext>
            </a:extLst>
          </p:cNvPr>
          <p:cNvSpPr txBox="1"/>
          <p:nvPr/>
        </p:nvSpPr>
        <p:spPr>
          <a:xfrm>
            <a:off x="10820251" y="3041652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71F09-4555-16E5-E1FD-132638A6686E}"/>
              </a:ext>
            </a:extLst>
          </p:cNvPr>
          <p:cNvSpPr txBox="1"/>
          <p:nvPr/>
        </p:nvSpPr>
        <p:spPr>
          <a:xfrm>
            <a:off x="18065949" y="3041653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1CA26-BA0B-9B9F-749B-6BAE3B514CE8}"/>
              </a:ext>
            </a:extLst>
          </p:cNvPr>
          <p:cNvSpPr txBox="1"/>
          <p:nvPr/>
        </p:nvSpPr>
        <p:spPr>
          <a:xfrm>
            <a:off x="1609480" y="9459460"/>
            <a:ext cx="5760720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”replaces” function execution.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kumimoji="0" lang="en-CH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PQ 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C429E-BD59-CAE5-DD05-655C7D9C32DC}"/>
              </a:ext>
            </a:extLst>
          </p:cNvPr>
          <p:cNvSpPr txBox="1"/>
          <p:nvPr/>
        </p:nvSpPr>
        <p:spPr>
          <a:xfrm>
            <a:off x="8751010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can replace function execution and induces order.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Cached Results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400EB-02BC-F4AB-C3B1-2CEA277F632A}"/>
              </a:ext>
            </a:extLst>
          </p:cNvPr>
          <p:cNvSpPr txBox="1"/>
          <p:nvPr/>
        </p:nvSpPr>
        <p:spPr>
          <a:xfrm>
            <a:off x="15996708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covers a specific edge case </a:t>
            </a:r>
            <a:b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(e.g., NNS, FNS).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VAF [2]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E0F84-1C12-099D-E0D0-1601E54BDA1A}"/>
              </a:ext>
            </a:extLst>
          </p:cNvPr>
          <p:cNvSpPr txBox="1"/>
          <p:nvPr/>
        </p:nvSpPr>
        <p:spPr>
          <a:xfrm>
            <a:off x="619421" y="11893287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  <a:endParaRPr lang="en-GB" sz="2000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D6387E-603C-74E5-B640-7671DED2952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766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F1A18E-AD20-232C-61B7-7DE1E461464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16313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2AD02-93A4-C4E2-3E52-8F80A4F0768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631371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8162B-2902-1A8E-5EE6-5628DCC37DDA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8861840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20E6BC-ADF3-06F6-F8AA-ABBB95394C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8861840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87E54-FDE6-3593-F857-3D414915C62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8861840" y="739371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6283D-E03A-EE42-271F-A226B7C4DE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52703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2D0B-6CC1-D503-7793-9AB9955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on a Function Level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/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𝑓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,…,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𝑚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→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𝒟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blipFill>
                <a:blip r:embed="rId2"/>
                <a:stretch>
                  <a:fillRect b="-13846"/>
                </a:stretch>
              </a:blip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A0B5D-1201-10E7-C256-D33B1C369C7E}"/>
              </a:ext>
            </a:extLst>
          </p:cNvPr>
          <p:cNvSpPr txBox="1"/>
          <p:nvPr/>
        </p:nvSpPr>
        <p:spPr>
          <a:xfrm>
            <a:off x="1269350" y="4208309"/>
            <a:ext cx="27379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General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3A8E-17DB-70D9-FF84-C83C906EC555}"/>
              </a:ext>
            </a:extLst>
          </p:cNvPr>
          <p:cNvSpPr txBox="1"/>
          <p:nvPr/>
        </p:nvSpPr>
        <p:spPr>
          <a:xfrm>
            <a:off x="1269350" y="6247576"/>
            <a:ext cx="366767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Distance Function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/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𝛿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: </m:t>
                    </m:r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CH" dirty="0">
                    <a:solidFill>
                      <a:schemeClr val="accent3">
                        <a:lumOff val="-4117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blipFill>
                <a:blip r:embed="rId3"/>
                <a:stretch>
                  <a:fillRect l="-402" r="-604" b="-100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/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𝛿</m:t>
                      </m:r>
                      <m:r>
                        <a:rPr kumimoji="0" lang="de-CH" sz="4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0080F53-755B-7A70-5920-7D3B31D530B3}"/>
              </a:ext>
            </a:extLst>
          </p:cNvPr>
          <p:cNvSpPr txBox="1"/>
          <p:nvPr/>
        </p:nvSpPr>
        <p:spPr>
          <a:xfrm>
            <a:off x="1269349" y="8286843"/>
            <a:ext cx="369652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Logical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E6796-EDB2-9CC0-2424-433F7603E3E6}"/>
              </a:ext>
            </a:extLst>
          </p:cNvPr>
          <p:cNvSpPr/>
          <p:nvPr/>
        </p:nvSpPr>
        <p:spPr>
          <a:xfrm>
            <a:off x="6818304" y="10983785"/>
            <a:ext cx="2080439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FC4CF-BE7C-6259-ED92-65AF95AAA62A}"/>
              </a:ext>
            </a:extLst>
          </p:cNvPr>
          <p:cNvSpPr/>
          <p:nvPr/>
        </p:nvSpPr>
        <p:spPr>
          <a:xfrm>
            <a:off x="9915921" y="10983784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EFABF-F837-F571-E11F-584508B2A8C9}"/>
              </a:ext>
            </a:extLst>
          </p:cNvPr>
          <p:cNvSpPr/>
          <p:nvPr/>
        </p:nvSpPr>
        <p:spPr>
          <a:xfrm>
            <a:off x="13451248" y="10983783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E45F3-563C-444A-B8FB-0E63D49D9868}"/>
              </a:ext>
            </a:extLst>
          </p:cNvPr>
          <p:cNvSpPr txBox="1"/>
          <p:nvPr/>
        </p:nvSpPr>
        <p:spPr>
          <a:xfrm>
            <a:off x="1254922" y="10983783"/>
            <a:ext cx="387766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Physical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EF39F2-B9FC-16E0-2AD3-9B1533F5AF9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1260938" y="4908174"/>
            <a:ext cx="3" cy="12232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0907EF-4956-896F-B6BC-CB3AF613399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1260938" y="6974121"/>
            <a:ext cx="2" cy="13004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DA4A-B757-F160-5B46-A5C19714F36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1260940" y="9117261"/>
            <a:ext cx="3535328" cy="18665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F3AC0-7A49-69F4-A69F-7C2A43239C7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260940" y="9117261"/>
            <a:ext cx="1" cy="186652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CB810C-622D-2B6E-D7B2-5A8E588C21D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58524" y="9117261"/>
            <a:ext cx="3402416" cy="18665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278D9DB-7ACD-B80A-C348-0C4E20AD840B}"/>
              </a:ext>
            </a:extLst>
          </p:cNvPr>
          <p:cNvSpPr/>
          <p:nvPr/>
        </p:nvSpPr>
        <p:spPr>
          <a:xfrm>
            <a:off x="6515140" y="7566660"/>
            <a:ext cx="9898336" cy="4594860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07B7B4-AC07-C926-2CFE-ABBA31C861F1}"/>
              </a:ext>
            </a:extLst>
          </p:cNvPr>
          <p:cNvSpPr txBox="1"/>
          <p:nvPr/>
        </p:nvSpPr>
        <p:spPr>
          <a:xfrm>
            <a:off x="13892261" y="7637878"/>
            <a:ext cx="235160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Context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83184-F30D-545E-7171-2877D02AFA22}"/>
              </a:ext>
            </a:extLst>
          </p:cNvPr>
          <p:cNvSpPr txBox="1"/>
          <p:nvPr/>
        </p:nvSpPr>
        <p:spPr>
          <a:xfrm>
            <a:off x="18709598" y="4051529"/>
            <a:ext cx="4405052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Any function known to the DBMS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(function registry).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678E1F-0119-849E-6B33-91F35E7B649D}"/>
              </a:ext>
            </a:extLst>
          </p:cNvPr>
          <p:cNvSpPr txBox="1"/>
          <p:nvPr/>
        </p:nvSpPr>
        <p:spPr>
          <a:xfrm>
            <a:off x="18709599" y="6093687"/>
            <a:ext cx="5054970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distance function that can be used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compare vectors.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650EAD-235F-C47E-C7DC-E2F6EAE7476A}"/>
              </a:ext>
            </a:extLst>
          </p:cNvPr>
          <p:cNvSpPr txBox="1"/>
          <p:nvPr/>
        </p:nvSpPr>
        <p:spPr>
          <a:xfrm>
            <a:off x="18709598" y="7951179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logical implementation of a distance function (e.g., certain arguments become constants)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623750-E08F-8268-FFD3-6B6CF8986818}"/>
              </a:ext>
            </a:extLst>
          </p:cNvPr>
          <p:cNvSpPr txBox="1"/>
          <p:nvPr/>
        </p:nvSpPr>
        <p:spPr>
          <a:xfrm>
            <a:off x="18709598" y="10737561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physical implementation of a distance function (e.g., executed as a SIMD optimised version)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AC0E04-D4BC-5D49-29D3-6BDDF55565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05100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A4A-740E-A3C2-18C3-0FD3FD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the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37-24BA-28EE-DC4E-A54A5F29F671}"/>
              </a:ext>
            </a:extLst>
          </p:cNvPr>
          <p:cNvSpPr/>
          <p:nvPr/>
        </p:nvSpPr>
        <p:spPr>
          <a:xfrm>
            <a:off x="4433101" y="425221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16C6-0132-E07A-D6FB-5E7A9CFDE754}"/>
              </a:ext>
            </a:extLst>
          </p:cNvPr>
          <p:cNvSpPr/>
          <p:nvPr/>
        </p:nvSpPr>
        <p:spPr>
          <a:xfrm>
            <a:off x="4433101" y="535633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12F1-9829-A294-307A-DD21F5771031}"/>
              </a:ext>
            </a:extLst>
          </p:cNvPr>
          <p:cNvSpPr/>
          <p:nvPr/>
        </p:nvSpPr>
        <p:spPr>
          <a:xfrm>
            <a:off x="4433101" y="646045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6A747-C89A-AB5D-E1D3-EB1B51F22798}"/>
              </a:ext>
            </a:extLst>
          </p:cNvPr>
          <p:cNvSpPr/>
          <p:nvPr/>
        </p:nvSpPr>
        <p:spPr>
          <a:xfrm>
            <a:off x="4433101" y="75645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6958B-0A9B-D293-8E5B-B3C54EECAF70}"/>
              </a:ext>
            </a:extLst>
          </p:cNvPr>
          <p:cNvSpPr/>
          <p:nvPr/>
        </p:nvSpPr>
        <p:spPr>
          <a:xfrm>
            <a:off x="4433101" y="86686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FB28F-12A0-CBF3-65CA-5FCB9EE1C6F9}"/>
              </a:ext>
            </a:extLst>
          </p:cNvPr>
          <p:cNvCxnSpPr>
            <a:stCxn id="4" idx="2"/>
          </p:cNvCxnSpPr>
          <p:nvPr/>
        </p:nvCxnSpPr>
        <p:spPr>
          <a:xfrm>
            <a:off x="5646081" y="504730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63DDC8-3B93-2001-6B16-BC0C31643EC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46081" y="615142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F208B-E258-CF08-E379-F8E4B077E4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46081" y="725554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5D83-EC6B-CD68-1EB7-6F4F3038018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46081" y="83596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2D973-9E57-3FE0-DAB5-FD66C8C6E7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6081" y="94637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750677A-8869-61E2-CB7A-66802FA62692}"/>
              </a:ext>
            </a:extLst>
          </p:cNvPr>
          <p:cNvSpPr/>
          <p:nvPr/>
        </p:nvSpPr>
        <p:spPr>
          <a:xfrm>
            <a:off x="3220122" y="5356333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AFD8-3993-9D5D-26A9-854856E0ACC2}"/>
              </a:ext>
            </a:extLst>
          </p:cNvPr>
          <p:cNvSpPr txBox="1"/>
          <p:nvPr/>
        </p:nvSpPr>
        <p:spPr>
          <a:xfrm>
            <a:off x="1960854" y="6498339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D881-1599-A6D7-0641-9DFAE8F73389}"/>
              </a:ext>
            </a:extLst>
          </p:cNvPr>
          <p:cNvSpPr/>
          <p:nvPr/>
        </p:nvSpPr>
        <p:spPr>
          <a:xfrm>
            <a:off x="10559397" y="286579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Scan[VAF]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DB4179-B7A3-0CAA-DECA-F9550C1E19BA}"/>
              </a:ext>
            </a:extLst>
          </p:cNvPr>
          <p:cNvSpPr/>
          <p:nvPr/>
        </p:nvSpPr>
        <p:spPr>
          <a:xfrm>
            <a:off x="10559397" y="397388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F0E28-EBA3-FC4C-B5EB-F434A721721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11772377" y="3660879"/>
            <a:ext cx="0" cy="31300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8D708-AA7A-AEF0-ED22-6F3FC795A22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1772377" y="476897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A80B89-2818-0A1E-29E8-DC0C5D20F36B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7777140" y="4039741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D6A5E-FDA5-6A92-44AD-2161C05A0721}"/>
              </a:ext>
            </a:extLst>
          </p:cNvPr>
          <p:cNvSpPr/>
          <p:nvPr/>
        </p:nvSpPr>
        <p:spPr>
          <a:xfrm>
            <a:off x="15957680" y="4409920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E0C28-05E8-C4DA-3C3F-13BEFCFA05AB}"/>
              </a:ext>
            </a:extLst>
          </p:cNvPr>
          <p:cNvSpPr/>
          <p:nvPr/>
        </p:nvSpPr>
        <p:spPr>
          <a:xfrm>
            <a:off x="15957680" y="5514042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8EDB4-8A58-2B28-11B5-987534EF0A03}"/>
              </a:ext>
            </a:extLst>
          </p:cNvPr>
          <p:cNvSpPr/>
          <p:nvPr/>
        </p:nvSpPr>
        <p:spPr>
          <a:xfrm>
            <a:off x="15957681" y="6659883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Order &amp; 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21A8D5-E4E2-DB21-8235-5A49ADE3E38A}"/>
              </a:ext>
            </a:extLst>
          </p:cNvPr>
          <p:cNvSpPr/>
          <p:nvPr/>
        </p:nvSpPr>
        <p:spPr>
          <a:xfrm>
            <a:off x="15957680" y="7764623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9F2546-7881-7E10-AEC5-1C07C69488F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7777140" y="5205009"/>
            <a:ext cx="7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535F99-ACB9-CB5A-C8B1-7C912A6FC61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7777144" y="6309131"/>
            <a:ext cx="3" cy="35075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D04BED-A048-864A-E3F7-81B36A7D640E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7777142" y="7454972"/>
            <a:ext cx="5" cy="3096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510AE-DB58-DB0C-41D3-E10A68208E7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777142" y="8559712"/>
            <a:ext cx="5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E9D27-22E5-01F7-7B0F-A071F25BEC96}"/>
              </a:ext>
            </a:extLst>
          </p:cNvPr>
          <p:cNvSpPr/>
          <p:nvPr/>
        </p:nvSpPr>
        <p:spPr>
          <a:xfrm>
            <a:off x="10559397" y="834232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9EE9E5-2BA7-1986-8D84-EB33550BD81A}"/>
              </a:ext>
            </a:extLst>
          </p:cNvPr>
          <p:cNvSpPr/>
          <p:nvPr/>
        </p:nvSpPr>
        <p:spPr>
          <a:xfrm>
            <a:off x="10559397" y="942882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2079F6-4F29-B908-18CA-CC64D720622F}"/>
              </a:ext>
            </a:extLst>
          </p:cNvPr>
          <p:cNvSpPr/>
          <p:nvPr/>
        </p:nvSpPr>
        <p:spPr>
          <a:xfrm>
            <a:off x="10559397" y="1053294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A23038-D9D8-00A0-2452-46D980FDA479}"/>
              </a:ext>
            </a:extLst>
          </p:cNvPr>
          <p:cNvSpPr/>
          <p:nvPr/>
        </p:nvSpPr>
        <p:spPr>
          <a:xfrm>
            <a:off x="10559397" y="1163706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84F68D-EFD6-84E7-1877-05C32333C2C9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11772377" y="9137409"/>
            <a:ext cx="0" cy="29141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CC83F8-5F53-C53D-D3D7-CB1FD295EA0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1772377" y="1022391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34F011-5D19-29CC-C054-BDF0C277F36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1772377" y="1132803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4EABDE-F217-F6DE-5982-881EF7C082C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772377" y="1243215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88323E3-5B35-B769-0324-DA6C11AB34A3}"/>
              </a:ext>
            </a:extLst>
          </p:cNvPr>
          <p:cNvCxnSpPr>
            <a:cxnSpLocks/>
          </p:cNvCxnSpPr>
          <p:nvPr/>
        </p:nvCxnSpPr>
        <p:spPr>
          <a:xfrm>
            <a:off x="7632441" y="6460455"/>
            <a:ext cx="7112259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C0ED20-58B4-2CB8-CA65-663CB8D9CB31}"/>
              </a:ext>
            </a:extLst>
          </p:cNvPr>
          <p:cNvCxnSpPr>
            <a:cxnSpLocks/>
          </p:cNvCxnSpPr>
          <p:nvPr/>
        </p:nvCxnSpPr>
        <p:spPr>
          <a:xfrm flipV="1">
            <a:off x="7632441" y="3660879"/>
            <a:ext cx="1884783" cy="214276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AF728F-C58F-219F-D3A3-6113125A5809}"/>
              </a:ext>
            </a:extLst>
          </p:cNvPr>
          <p:cNvCxnSpPr>
            <a:cxnSpLocks/>
          </p:cNvCxnSpPr>
          <p:nvPr/>
        </p:nvCxnSpPr>
        <p:spPr>
          <a:xfrm>
            <a:off x="7682481" y="7070730"/>
            <a:ext cx="1834743" cy="254757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E8C0161-A042-175B-7001-7A79F3A40A37}"/>
              </a:ext>
            </a:extLst>
          </p:cNvPr>
          <p:cNvSpPr txBox="1"/>
          <p:nvPr/>
        </p:nvSpPr>
        <p:spPr>
          <a:xfrm>
            <a:off x="7445463" y="3064384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 Index Replacement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FD4F5F-8978-A993-7254-1AC021A31E0E}"/>
              </a:ext>
            </a:extLst>
          </p:cNvPr>
          <p:cNvSpPr txBox="1"/>
          <p:nvPr/>
        </p:nvSpPr>
        <p:spPr>
          <a:xfrm>
            <a:off x="7360060" y="9162740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 Index Replacement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B61A9-50B4-D7BA-6738-A065A4A74412}"/>
              </a:ext>
            </a:extLst>
          </p:cNvPr>
          <p:cNvSpPr txBox="1"/>
          <p:nvPr/>
        </p:nvSpPr>
        <p:spPr>
          <a:xfrm>
            <a:off x="10244936" y="5911587"/>
            <a:ext cx="331338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Optimised Order &amp; Limit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C18C1B-0C7E-BF42-50C1-5E818E909351}"/>
              </a:ext>
            </a:extLst>
          </p:cNvPr>
          <p:cNvCxnSpPr>
            <a:cxnSpLocks/>
          </p:cNvCxnSpPr>
          <p:nvPr/>
        </p:nvCxnSpPr>
        <p:spPr>
          <a:xfrm flipV="1">
            <a:off x="19709635" y="5261328"/>
            <a:ext cx="680251" cy="55228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5ACD2C-1B24-B6B1-7981-DCB1A71DBDE3}"/>
              </a:ext>
            </a:extLst>
          </p:cNvPr>
          <p:cNvCxnSpPr>
            <a:cxnSpLocks/>
          </p:cNvCxnSpPr>
          <p:nvPr/>
        </p:nvCxnSpPr>
        <p:spPr>
          <a:xfrm>
            <a:off x="19709635" y="6034254"/>
            <a:ext cx="699301" cy="49183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F45C79-2C8E-8FAF-740A-28F986F4BA41}"/>
              </a:ext>
            </a:extLst>
          </p:cNvPr>
          <p:cNvSpPr/>
          <p:nvPr/>
        </p:nvSpPr>
        <p:spPr>
          <a:xfrm>
            <a:off x="20870997" y="4863783"/>
            <a:ext cx="2652263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BF667-FC66-B8BD-F348-0DA1D5A084B5}"/>
              </a:ext>
            </a:extLst>
          </p:cNvPr>
          <p:cNvSpPr/>
          <p:nvPr/>
        </p:nvSpPr>
        <p:spPr>
          <a:xfrm>
            <a:off x="20845155" y="6167333"/>
            <a:ext cx="2678145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4BF0338-5CFF-A234-32A1-462F4CD960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73198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4" grpId="0" animBg="1"/>
      <p:bldP spid="45" grpId="0" animBg="1"/>
      <p:bldP spid="46" grpId="0" animBg="1"/>
      <p:bldP spid="48" grpId="0" animBg="1"/>
      <p:bldP spid="75" grpId="0" animBg="1"/>
      <p:bldP spid="77" grpId="0" animBg="1"/>
      <p:bldP spid="78" grpId="0" animBg="1"/>
      <p:bldP spid="79" grpId="0" animBg="1"/>
      <p:bldP spid="96" grpId="0"/>
      <p:bldP spid="97" grpId="0"/>
      <p:bldP spid="98" grpId="0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0A2F-C7C0-D80F-E077-D7ECB5E9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87D4A-FDCD-0181-E87F-F1141F16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309799" cy="9720413"/>
          </a:xfrm>
        </p:spPr>
        <p:txBody>
          <a:bodyPr/>
          <a:lstStyle/>
          <a:p>
            <a:r>
              <a:rPr lang="en-GB" dirty="0"/>
              <a:t>High-Dimensional Indexes often trade </a:t>
            </a:r>
            <a:r>
              <a:rPr lang="en-GB" i="1" dirty="0">
                <a:solidFill>
                  <a:schemeClr val="accent5"/>
                </a:solidFill>
              </a:rPr>
              <a:t>results quality </a:t>
            </a:r>
            <a:r>
              <a:rPr lang="en-GB" dirty="0"/>
              <a:t>with </a:t>
            </a:r>
            <a:r>
              <a:rPr lang="en-GB" i="1" dirty="0">
                <a:solidFill>
                  <a:schemeClr val="accent5"/>
                </a:solidFill>
              </a:rPr>
              <a:t>execution time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Trade-off between cost factors (CPU, IO etc.)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DBMS must be aware of this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trade-off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and take it into account during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planning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model including quality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Cost policy to express user preference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Mechanism to empirically estimate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”quality cost”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of using an index based on metrics such as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recall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or </a:t>
            </a:r>
            <a:r>
              <a:rPr lang="en-GB" dirty="0" err="1">
                <a:solidFill>
                  <a:schemeClr val="accent5"/>
                </a:solidFill>
                <a:sym typeface="Wingdings" pitchFamily="2" charset="2"/>
              </a:rPr>
              <a:t>nDCG</a:t>
            </a:r>
            <a:endParaRPr lang="en-GB" dirty="0">
              <a:solidFill>
                <a:schemeClr val="accent5"/>
              </a:solidFill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/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𝐶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blipFill>
                <a:blip r:embed="rId2"/>
                <a:stretch>
                  <a:fillRect l="-1869" r="-280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/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blipFill>
                <a:blip r:embed="rId3"/>
                <a:stretch>
                  <a:fillRect l="-1224" r="-2041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DAA2CC-A00A-81F9-5299-3DB853551C96}"/>
              </a:ext>
            </a:extLst>
          </p:cNvPr>
          <p:cNvSpPr txBox="1"/>
          <p:nvPr/>
        </p:nvSpPr>
        <p:spPr>
          <a:xfrm>
            <a:off x="17335343" y="5426209"/>
            <a:ext cx="248465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3D3A7-F3E8-5114-4C2F-AF8B46B331F4}"/>
              </a:ext>
            </a:extLst>
          </p:cNvPr>
          <p:cNvSpPr txBox="1"/>
          <p:nvPr/>
        </p:nvSpPr>
        <p:spPr>
          <a:xfrm>
            <a:off x="17832531" y="3041651"/>
            <a:ext cx="110927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52987-DD94-EAA8-A080-50B49DC1D463}"/>
              </a:ext>
            </a:extLst>
          </p:cNvPr>
          <p:cNvSpPr txBox="1"/>
          <p:nvPr/>
        </p:nvSpPr>
        <p:spPr>
          <a:xfrm>
            <a:off x="17188124" y="7816861"/>
            <a:ext cx="239809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/>
              <p:nvPr/>
            </p:nvSpPr>
            <p:spPr>
              <a:xfrm>
                <a:off x="14325673" y="8707805"/>
                <a:ext cx="9232271" cy="1493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de-CH" sz="4000" b="0" i="0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max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⁡(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)</m:t>
                              </m:r>
                            </m:den>
                          </m:f>
                          <m:sSub>
                            <m:sSub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sSubPr>
                            <m:e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, 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𝑖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𝐼𝑂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𝐶𝑃𝑈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𝑀𝐸𝑀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673" y="8707805"/>
                <a:ext cx="9232271" cy="1493614"/>
              </a:xfrm>
              <a:prstGeom prst="rect">
                <a:avLst/>
              </a:prstGeom>
              <a:blipFill>
                <a:blip r:embed="rId4"/>
                <a:stretch>
                  <a:fillRect l="-9766" t="-146218" r="-1513" b="-20168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716FC-4201-2D4D-0609-F1C812F365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2017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4866-323C-1DC2-1E01-FDE7C92E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Comparing Two Execution Plans</a:t>
            </a:r>
            <a:endParaRPr lang="en-CH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CEAE84-D3EB-EBB3-72B5-C19179394A6A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584890" y="3542494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C6C24C-EAEF-A0B6-D0AC-CE9EB545A036}"/>
              </a:ext>
            </a:extLst>
          </p:cNvPr>
          <p:cNvSpPr/>
          <p:nvPr/>
        </p:nvSpPr>
        <p:spPr>
          <a:xfrm>
            <a:off x="1765430" y="3912673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E25958-4594-C989-CD37-A6FCC5C9BCEC}"/>
              </a:ext>
            </a:extLst>
          </p:cNvPr>
          <p:cNvSpPr/>
          <p:nvPr/>
        </p:nvSpPr>
        <p:spPr>
          <a:xfrm>
            <a:off x="1765423" y="5212795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08ACE-69D5-2563-8BCA-F79B1141F4F4}"/>
              </a:ext>
            </a:extLst>
          </p:cNvPr>
          <p:cNvSpPr/>
          <p:nvPr/>
        </p:nvSpPr>
        <p:spPr>
          <a:xfrm>
            <a:off x="1765419" y="638043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F87E9C-5EAD-987C-872A-8EAF549FC3BE}"/>
              </a:ext>
            </a:extLst>
          </p:cNvPr>
          <p:cNvSpPr/>
          <p:nvPr/>
        </p:nvSpPr>
        <p:spPr>
          <a:xfrm>
            <a:off x="1765430" y="7680561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78C50-5ABD-5D41-B002-B404A0B15810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3584887" y="4707762"/>
            <a:ext cx="3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73FF53-CEF9-3C16-216E-8B34C3806C6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584885" y="6007884"/>
            <a:ext cx="2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583CC5-2ADE-99DF-27A5-DB2D6209533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584885" y="7175528"/>
            <a:ext cx="7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D9C5C-C662-4120-B29C-286ADA814A38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584892" y="8475650"/>
            <a:ext cx="0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223CEAE-97CB-11E2-3788-884A2ED3125B}"/>
              </a:ext>
            </a:extLst>
          </p:cNvPr>
          <p:cNvSpPr/>
          <p:nvPr/>
        </p:nvSpPr>
        <p:spPr>
          <a:xfrm>
            <a:off x="13905739" y="396604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F4FCC7-690A-C475-C2D6-1F634B62609A}"/>
              </a:ext>
            </a:extLst>
          </p:cNvPr>
          <p:cNvSpPr/>
          <p:nvPr/>
        </p:nvSpPr>
        <p:spPr>
          <a:xfrm>
            <a:off x="13905739" y="5158682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2FD6C-C9E0-E11B-D2C0-A89AC34B3412}"/>
              </a:ext>
            </a:extLst>
          </p:cNvPr>
          <p:cNvSpPr/>
          <p:nvPr/>
        </p:nvSpPr>
        <p:spPr>
          <a:xfrm>
            <a:off x="13905730" y="6351315"/>
            <a:ext cx="3638893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20F766-41E9-F7EB-7ED4-1C31082F6786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15725205" y="4761138"/>
            <a:ext cx="0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20D51-EED5-DEA8-54B7-AFAC8BC44EC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15725177" y="5953771"/>
            <a:ext cx="28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FD56BF-44F0-DDD5-6F1E-B9C765CE4ACA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5725177" y="7146404"/>
            <a:ext cx="0" cy="39239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/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blipFill>
                <a:blip r:embed="rId2"/>
                <a:stretch>
                  <a:fillRect l="-557" b="-195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/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=(0,0.2,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blipFill>
                <a:blip r:embed="rId3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/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blipFill>
                <a:blip r:embed="rId4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/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4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blipFill>
                <a:blip r:embed="rId5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/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=(0.1,0.1, 0, 0.8)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blipFill>
                <a:blip r:embed="rId6"/>
                <a:stretch>
                  <a:fillRect l="-461"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/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blipFill>
                <a:blip r:embed="rId7"/>
                <a:stretch>
                  <a:fillRect l="-499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/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=(0,1.01,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blipFill>
                <a:blip r:embed="rId8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D6B5F53-710B-66B2-B6A3-B3CB05B42F79}"/>
              </a:ext>
            </a:extLst>
          </p:cNvPr>
          <p:cNvCxnSpPr>
            <a:cxnSpLocks/>
          </p:cNvCxnSpPr>
          <p:nvPr/>
        </p:nvCxnSpPr>
        <p:spPr>
          <a:xfrm flipH="1">
            <a:off x="15725177" y="3593958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/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=(1.0,0.25,0.5,0)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blipFill>
                <a:blip r:embed="rId9"/>
                <a:stretch>
                  <a:fillRect l="-750" r="-2250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/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=(0.3,0.16,0.5,0.8)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blipFill>
                <a:blip r:embed="rId10"/>
                <a:stretch>
                  <a:fillRect l="-230" r="-1613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/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 0)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blipFill>
                <a:blip r:embed="rId11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/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=1.0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=0.3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Graphic 109" descr="Tick with solid fill">
            <a:extLst>
              <a:ext uri="{FF2B5EF4-FFF2-40B4-BE49-F238E27FC236}">
                <a16:creationId xmlns:a16="http://schemas.microsoft.com/office/drawing/2014/main" id="{ABBBFC17-A185-B624-B8ED-DDD7F04212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70568" y="11648343"/>
            <a:ext cx="505033" cy="505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/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0,1)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blipFill>
                <a:blip r:embed="rId16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=1.1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Graphic 113" descr="Tick with solid fill">
            <a:extLst>
              <a:ext uri="{FF2B5EF4-FFF2-40B4-BE49-F238E27FC236}">
                <a16:creationId xmlns:a16="http://schemas.microsoft.com/office/drawing/2014/main" id="{0C6C4DAA-A8DF-A7F3-FF73-8389919E07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53469" y="11723013"/>
            <a:ext cx="505033" cy="505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BB341-786A-7E01-95E3-9F4AE4A54E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1692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107" grpId="0"/>
      <p:bldP spid="108" grpId="0"/>
      <p:bldP spid="108" grpId="1"/>
      <p:bldP spid="111" grpId="0"/>
      <p:bldP spid="1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F0583F-EC00-CB42-F96B-4E0B6A8C5A02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15497175" y="4395343"/>
            <a:ext cx="5560219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C484FC-B7EC-B4C8-7E39-23D9A86C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GB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DD0DF5-C6D3-E640-678F-D6AE1DCCAE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421" y="3041651"/>
                <a:ext cx="11426129" cy="8906509"/>
              </a:xfrm>
            </p:spPr>
            <p:txBody>
              <a:bodyPr/>
              <a:lstStyle/>
              <a:p>
                <a:r>
                  <a:rPr lang="en-GB" i="1" dirty="0"/>
                  <a:t>Incremental changes </a:t>
                </a:r>
                <a:r>
                  <a:rPr lang="en-GB" dirty="0"/>
                  <a:t>(</a:t>
                </a:r>
                <a14:m>
                  <m:oMath xmlns:m="http://schemas.openxmlformats.org/officeDocument/2006/math">
                    <m:r>
                      <a:rPr lang="en-GB"/>
                      <m:t>𝒞</m:t>
                    </m:r>
                  </m:oMath>
                </a14:m>
                <a:r>
                  <a:rPr lang="en-GB" dirty="0"/>
                  <a:t>)</a:t>
                </a:r>
                <a:r>
                  <a:rPr lang="en-GB" i="1" dirty="0">
                    <a:solidFill>
                      <a:schemeClr val="accent5"/>
                    </a:solidFill>
                  </a:rPr>
                  <a:t> </a:t>
                </a:r>
                <a:r>
                  <a:rPr lang="en-GB" dirty="0"/>
                  <a:t>and </a:t>
                </a:r>
                <a:r>
                  <a:rPr lang="en-GB" i="1" dirty="0">
                    <a:solidFill>
                      <a:schemeClr val="tx1"/>
                    </a:solidFill>
                  </a:rPr>
                  <a:t>persistence</a:t>
                </a:r>
                <a:r>
                  <a:rPr lang="en-GB" dirty="0"/>
                  <a:t> are not systematically considered in High-Dimensional index research (with exceptions, e.g., NV-Tree [1])</a:t>
                </a:r>
              </a:p>
              <a:p>
                <a:endParaRPr lang="en-GB" dirty="0"/>
              </a:p>
              <a:p>
                <a:r>
                  <a:rPr lang="en-GB" dirty="0"/>
                  <a:t>We propose a system-level mechanism to be implemented per index: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A </a:t>
                </a:r>
                <a:r>
                  <a:rPr lang="en-GB" i="1" dirty="0">
                    <a:solidFill>
                      <a:schemeClr val="accent5"/>
                    </a:solidFill>
                  </a:rPr>
                  <a:t>write model </a:t>
                </a:r>
                <a:r>
                  <a:rPr lang="en-GB" dirty="0"/>
                  <a:t>for the index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A </a:t>
                </a:r>
                <a:r>
                  <a:rPr lang="en-GB" i="1" dirty="0">
                    <a:solidFill>
                      <a:schemeClr val="accent5"/>
                    </a:solidFill>
                  </a:rPr>
                  <a:t>failure model </a:t>
                </a:r>
                <a:r>
                  <a:rPr lang="en-GB" dirty="0"/>
                  <a:t>for the index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An explicit state </a:t>
                </a:r>
                <a:r>
                  <a:rPr lang="en-GB" dirty="0" err="1"/>
                  <a:t>w.r.t.</a:t>
                </a:r>
                <a:r>
                  <a:rPr lang="en-GB" dirty="0"/>
                  <a:t> to its availability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dirty="0"/>
                  <a:t>We also propose a </a:t>
                </a:r>
                <a:r>
                  <a:rPr lang="en-GB" i="1" dirty="0">
                    <a:solidFill>
                      <a:schemeClr val="accent5"/>
                    </a:solidFill>
                  </a:rPr>
                  <a:t>non-blocking rebuild </a:t>
                </a:r>
                <a:r>
                  <a:rPr lang="en-GB" dirty="0"/>
                  <a:t>mechanism that exploits properties of snapshot isolation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6DD0DF5-C6D3-E640-678F-D6AE1DCCA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421" y="3041651"/>
                <a:ext cx="11426129" cy="8906509"/>
              </a:xfrm>
              <a:blipFill>
                <a:blip r:embed="rId2"/>
                <a:stretch>
                  <a:fillRect l="-2778" t="-855" b="-15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/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WRITEM(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/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blipFill>
                <a:blip r:embed="rId4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/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D6068-BE7F-C11F-8D45-11467CF3AC9C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17273587" y="2312179"/>
            <a:ext cx="0" cy="118646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69FE85-EF5F-3743-74C2-8DB0E27E9BB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7273587" y="4174001"/>
            <a:ext cx="0" cy="90896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/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ℐ</m:t>
                      </m:r>
                    </m:oMath>
                  </m:oMathPara>
                </a14:m>
                <a:endParaRPr kumimoji="0" lang="en-GB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90E333-4808-2237-CD7D-F5E2FE9A1D0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8883312" y="3836320"/>
            <a:ext cx="1609726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109D05-5566-5CDF-97D5-E0513101D490}"/>
              </a:ext>
            </a:extLst>
          </p:cNvPr>
          <p:cNvSpPr/>
          <p:nvPr/>
        </p:nvSpPr>
        <p:spPr>
          <a:xfrm>
            <a:off x="15982950" y="8587033"/>
            <a:ext cx="219075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CLEAN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6C309-3AFC-CDE9-FFD1-C45CC37A8809}"/>
              </a:ext>
            </a:extLst>
          </p:cNvPr>
          <p:cNvSpPr/>
          <p:nvPr/>
        </p:nvSpPr>
        <p:spPr>
          <a:xfrm>
            <a:off x="20693062" y="8603577"/>
            <a:ext cx="2190750" cy="7950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F8515-B408-98A1-AB4F-CFA869D8B5C2}"/>
              </a:ext>
            </a:extLst>
          </p:cNvPr>
          <p:cNvSpPr/>
          <p:nvPr/>
        </p:nvSpPr>
        <p:spPr>
          <a:xfrm>
            <a:off x="18502312" y="10482472"/>
            <a:ext cx="2190750" cy="795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93C01E-D086-FCFC-ED23-B96769EB71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8173700" y="8984578"/>
            <a:ext cx="2519362" cy="16544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BBC04-A557-A959-B8F3-177FB96FDF35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>
            <a:off x="17078325" y="9382122"/>
            <a:ext cx="1423987" cy="1497895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D0B9ED-3654-FB36-6FD1-630D408E1D54}"/>
              </a:ext>
            </a:extLst>
          </p:cNvPr>
          <p:cNvCxnSpPr>
            <a:cxnSpLocks/>
            <a:stCxn id="23" idx="3"/>
            <a:endCxn id="22" idx="2"/>
          </p:cNvCxnSpPr>
          <p:nvPr/>
        </p:nvCxnSpPr>
        <p:spPr>
          <a:xfrm flipV="1">
            <a:off x="20693062" y="9398666"/>
            <a:ext cx="1095375" cy="1481351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3E465601-26E9-1C9A-544C-9853A351A006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>
            <a:off x="17054516" y="9411723"/>
            <a:ext cx="1447797" cy="1468295"/>
          </a:xfrm>
          <a:prstGeom prst="curvedConnector2">
            <a:avLst/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AA27361-778F-AE36-BC03-B269C8B9D43A}"/>
              </a:ext>
            </a:extLst>
          </p:cNvPr>
          <p:cNvCxnSpPr>
            <a:cxnSpLocks/>
            <a:stCxn id="22" idx="0"/>
            <a:endCxn id="21" idx="0"/>
          </p:cNvCxnSpPr>
          <p:nvPr/>
        </p:nvCxnSpPr>
        <p:spPr>
          <a:xfrm rot="16200000" flipV="1">
            <a:off x="19425109" y="6240249"/>
            <a:ext cx="16544" cy="4710112"/>
          </a:xfrm>
          <a:prstGeom prst="curvedConnector3">
            <a:avLst>
              <a:gd name="adj1" fmla="val 4821047"/>
            </a:avLst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11FC4BE-FE65-F4FA-D1DD-F603B6C19478}"/>
              </a:ext>
            </a:extLst>
          </p:cNvPr>
          <p:cNvSpPr/>
          <p:nvPr/>
        </p:nvSpPr>
        <p:spPr>
          <a:xfrm>
            <a:off x="15497175" y="7020453"/>
            <a:ext cx="7734002" cy="4440591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C2E20F-45F9-08C5-6D83-683997F60F07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1057394" y="4395343"/>
            <a:ext cx="2173783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42AC3F-9F32-F830-ABD8-C47AA89C6B73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/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blipFill>
                <a:blip r:embed="rId7"/>
                <a:stretch>
                  <a:fillRect t="-10526" b="-263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/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blipFill>
                <a:blip r:embed="rId8"/>
                <a:stretch>
                  <a:fillRect t="-108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/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𝐶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blipFill>
                <a:blip r:embed="rId9"/>
                <a:stretch>
                  <a:fillRect t="-13514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86FA7-10FF-B32E-1460-02EB8366EC07}"/>
              </a:ext>
            </a:extLst>
          </p:cNvPr>
          <p:cNvCxnSpPr>
            <a:cxnSpLocks/>
            <a:stCxn id="7" idx="3"/>
            <a:endCxn id="17" idx="3"/>
          </p:cNvCxnSpPr>
          <p:nvPr/>
        </p:nvCxnSpPr>
        <p:spPr>
          <a:xfrm flipV="1">
            <a:off x="18883312" y="4231609"/>
            <a:ext cx="1775022" cy="1189038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97F77-D99D-E940-1309-A3C1B76BA5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7911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7" grpId="0" animBg="1"/>
      <p:bldP spid="21" grpId="0" animBg="1"/>
      <p:bldP spid="22" grpId="0" animBg="1"/>
      <p:bldP spid="23" grpId="0" animBg="1"/>
      <p:bldP spid="53" grpId="0" animBg="1"/>
      <p:bldP spid="8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0BEC9C-3AC8-4800-EEBE-4655BA9B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49" y="1925638"/>
            <a:ext cx="11366500" cy="104227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09E632-873F-EFF8-719A-025544E6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359FE0-8D92-887F-7FD0-D40D763BC4A6}"/>
              </a:ext>
            </a:extLst>
          </p:cNvPr>
          <p:cNvSpPr/>
          <p:nvPr/>
        </p:nvSpPr>
        <p:spPr>
          <a:xfrm>
            <a:off x="6840202" y="3712464"/>
            <a:ext cx="10861644" cy="314553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18443-7AAC-0CF4-D151-98F78A761DF8}"/>
              </a:ext>
            </a:extLst>
          </p:cNvPr>
          <p:cNvSpPr txBox="1"/>
          <p:nvPr/>
        </p:nvSpPr>
        <p:spPr>
          <a:xfrm>
            <a:off x="19008591" y="4122697"/>
            <a:ext cx="4899707" cy="1410643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Query model with</a:t>
            </a:r>
            <a:br>
              <a:rPr lang="en-GB" dirty="0">
                <a:solidFill>
                  <a:schemeClr val="accent5"/>
                </a:solidFill>
              </a:rPr>
            </a:br>
            <a:r>
              <a:rPr lang="en-GB" dirty="0">
                <a:solidFill>
                  <a:schemeClr val="accent5"/>
                </a:solidFill>
              </a:rPr>
              <a:t>ext. relational algebra 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7BBC7F-9EF7-B5AE-A35C-A2B772BA2FD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7701846" y="4828019"/>
            <a:ext cx="1306745" cy="10932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459711-7630-929B-2401-76C6D6C2F98B}"/>
              </a:ext>
            </a:extLst>
          </p:cNvPr>
          <p:cNvSpPr txBox="1"/>
          <p:nvPr/>
        </p:nvSpPr>
        <p:spPr>
          <a:xfrm>
            <a:off x="19008591" y="5962924"/>
            <a:ext cx="4899707" cy="795089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Cost 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15C6E-3772-11EA-D9B9-9A368782DC6C}"/>
              </a:ext>
            </a:extLst>
          </p:cNvPr>
          <p:cNvSpPr/>
          <p:nvPr/>
        </p:nvSpPr>
        <p:spPr>
          <a:xfrm>
            <a:off x="11715750" y="5695950"/>
            <a:ext cx="5986096" cy="135255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EF7A2-1DF0-916E-FCEF-2084B6C27E9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17701846" y="6360469"/>
            <a:ext cx="1306745" cy="11756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FC521E1-50BB-085A-83CF-9DA63B76B9E7}"/>
              </a:ext>
            </a:extLst>
          </p:cNvPr>
          <p:cNvSpPr/>
          <p:nvPr/>
        </p:nvSpPr>
        <p:spPr>
          <a:xfrm>
            <a:off x="6840203" y="8250624"/>
            <a:ext cx="10861644" cy="234117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166D8-64A3-4761-C976-7067C548CFD8}"/>
              </a:ext>
            </a:extLst>
          </p:cNvPr>
          <p:cNvSpPr txBox="1"/>
          <p:nvPr/>
        </p:nvSpPr>
        <p:spPr>
          <a:xfrm>
            <a:off x="19008591" y="8408114"/>
            <a:ext cx="4899707" cy="2026196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Write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</a:t>
            </a:r>
            <a:r>
              <a:rPr lang="en-GB" dirty="0">
                <a:solidFill>
                  <a:schemeClr val="accent5"/>
                </a:solidFill>
              </a:rPr>
              <a:t>m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Failure model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Async.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index rebuild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7593B7-2EFF-6C2D-87A3-F5A54973E52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7701847" y="9421212"/>
            <a:ext cx="1306744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41EB1-01FD-7A64-F221-8675DB988B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17</a:t>
            </a:fld>
            <a:endParaRPr lang="en-CH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20583E-5A61-C31D-82F7-525A92FC7F69}"/>
              </a:ext>
            </a:extLst>
          </p:cNvPr>
          <p:cNvSpPr/>
          <p:nvPr/>
        </p:nvSpPr>
        <p:spPr>
          <a:xfrm>
            <a:off x="619421" y="3451746"/>
            <a:ext cx="5187151" cy="59694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t" anchorCtr="0"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Column store developed in Kotlin</a:t>
            </a:r>
            <a:br>
              <a:rPr lang="en-GB" sz="2400" dirty="0">
                <a:solidFill>
                  <a:schemeClr val="accent3">
                    <a:lumOff val="-4117"/>
                  </a:schemeClr>
                </a:solidFill>
              </a:rPr>
            </a:b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(runs in the JVM)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Support for scalar and vector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Boolean- and similarity search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Index support for both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Transaction support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>
              <a:solidFill>
                <a:schemeClr val="accent3">
                  <a:lumOff val="-4117"/>
                </a:schemeClr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E2BE54-A93F-25E1-DC72-65A7AEA76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873" y="5962924"/>
            <a:ext cx="4524246" cy="391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23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1725224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DD-6D6C-7E2F-9694-158A3908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D7AA-2F26-1B96-ED66-AC6B4BE1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274049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Use of the Query Model in a Mixed Query Workload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Effects of parallelism and use of indexes structures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Effects of query optimisation 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Effects of adjusting cost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Goal: Test performance in mixed workloads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Comparison: Milvus [1] vs. Cottontail DB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Goal: Test performance in “big” multimedia retrieval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/>
              <a:t>The Effect of Data Changes on Index Performance</a:t>
            </a:r>
          </a:p>
          <a:p>
            <a:r>
              <a:rPr lang="en-GB" dirty="0">
                <a:sym typeface="Wingdings" pitchFamily="2" charset="2"/>
              </a:rPr>
              <a:t>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Goal: Test </a:t>
            </a:r>
            <a:r>
              <a:rPr lang="en-GB" dirty="0">
                <a:sym typeface="Wingdings" pitchFamily="2" charset="2"/>
              </a:rPr>
              <a:t>applicability of </a:t>
            </a:r>
            <a:r>
              <a:rPr lang="en-GB" dirty="0"/>
              <a:t>write- and failure model for indexes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7D9E-C61E-5284-1EA3-2C1ACA903AD0}"/>
              </a:ext>
            </a:extLst>
          </p:cNvPr>
          <p:cNvSpPr txBox="1"/>
          <p:nvPr/>
        </p:nvSpPr>
        <p:spPr>
          <a:xfrm>
            <a:off x="594421" y="12250114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Wang et al. (2021). Milvus – A Purpose-Built Vector Data Management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02448-00F8-7AFD-95BA-CAA5250D4B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36879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0F3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BB1-A560-0C63-7524-634F9CE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Multimedia is Ubiquitous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64D61-3B7B-306B-C28A-C0830E50AC95}"/>
              </a:ext>
            </a:extLst>
          </p:cNvPr>
          <p:cNvSpPr txBox="1"/>
          <p:nvPr/>
        </p:nvSpPr>
        <p:spPr>
          <a:xfrm>
            <a:off x="2684340" y="2536313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Retrieval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9F30-452C-7FA3-E9A5-9BB31421FFF9}"/>
              </a:ext>
            </a:extLst>
          </p:cNvPr>
          <p:cNvSpPr txBox="1"/>
          <p:nvPr/>
        </p:nvSpPr>
        <p:spPr>
          <a:xfrm>
            <a:off x="2197570" y="9509478"/>
            <a:ext cx="463909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Storing Large Data Collections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Images, videos, audio, 3D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Low-frequency changes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Finding Items of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“Needle in the haystack”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Short-running queries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A913C-2F08-55C3-407E-449B9F17A713}"/>
              </a:ext>
            </a:extLst>
          </p:cNvPr>
          <p:cNvSpPr txBox="1"/>
          <p:nvPr/>
        </p:nvSpPr>
        <p:spPr>
          <a:xfrm>
            <a:off x="10187275" y="2536312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Social Media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6812-9B3D-9CF9-1EB4-1103CFED005E}"/>
              </a:ext>
            </a:extLst>
          </p:cNvPr>
          <p:cNvSpPr txBox="1"/>
          <p:nvPr/>
        </p:nvSpPr>
        <p:spPr>
          <a:xfrm>
            <a:off x="8916262" y="9515345"/>
            <a:ext cx="6099427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 Data over Extended Time Period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Text, images, videos etc.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High-frequency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Generating Insights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Trends, engagement,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 and long-running queries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694EF-12CE-7811-E267-FC23C3A3866A}"/>
              </a:ext>
            </a:extLst>
          </p:cNvPr>
          <p:cNvSpPr txBox="1"/>
          <p:nvPr/>
        </p:nvSpPr>
        <p:spPr>
          <a:xfrm>
            <a:off x="17497580" y="9509478"/>
            <a:ext cx="553036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Simulated Data Dictionary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Abstract signal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Little to no changes to data itself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Quantification of Tissue Properties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Highly optimised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Potentially long-running 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52696-5A74-0AF8-A741-302FE7A1CA0F}"/>
              </a:ext>
            </a:extLst>
          </p:cNvPr>
          <p:cNvSpPr txBox="1"/>
          <p:nvPr/>
        </p:nvSpPr>
        <p:spPr>
          <a:xfrm>
            <a:off x="17582131" y="2290450"/>
            <a:ext cx="4505657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dirty="0"/>
              <a:t>Signal Analysis </a:t>
            </a:r>
            <a:br>
              <a:rPr lang="en-GB" sz="3200" b="1" dirty="0"/>
            </a:br>
            <a:r>
              <a:rPr lang="en-GB" sz="3200" b="1" dirty="0"/>
              <a:t>Medical Domain</a:t>
            </a: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EF909F9-3FFE-5B54-EFDA-098EA244AC4D}"/>
              </a:ext>
            </a:extLst>
          </p:cNvPr>
          <p:cNvGrpSpPr/>
          <p:nvPr/>
        </p:nvGrpSpPr>
        <p:grpSpPr>
          <a:xfrm>
            <a:off x="1978335" y="3646241"/>
            <a:ext cx="5148469" cy="5471540"/>
            <a:chOff x="2266123" y="4095585"/>
            <a:chExt cx="5148469" cy="547154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9CC8299-80FF-C8B7-4CBF-B55385B4CADC}"/>
                </a:ext>
              </a:extLst>
            </p:cNvPr>
            <p:cNvSpPr/>
            <p:nvPr/>
          </p:nvSpPr>
          <p:spPr>
            <a:xfrm>
              <a:off x="2266123" y="4095585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25D-FE98-CAC1-FAEB-0D3B0BBBEE15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804904" y="7166690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4" name="Graphic 13" descr="Film strip with solid fill">
              <a:extLst>
                <a:ext uri="{FF2B5EF4-FFF2-40B4-BE49-F238E27FC236}">
                  <a16:creationId xmlns:a16="http://schemas.microsoft.com/office/drawing/2014/main" id="{8AE1633A-6E28-CC74-95F5-93B3E64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1213" y="5956180"/>
              <a:ext cx="914400" cy="1023598"/>
            </a:xfrm>
            <a:prstGeom prst="rect">
              <a:avLst/>
            </a:prstGeom>
          </p:spPr>
        </p:pic>
        <p:pic>
          <p:nvPicPr>
            <p:cNvPr id="16" name="Graphic 15" descr="Music with solid fill">
              <a:extLst>
                <a:ext uri="{FF2B5EF4-FFF2-40B4-BE49-F238E27FC236}">
                  <a16:creationId xmlns:a16="http://schemas.microsoft.com/office/drawing/2014/main" id="{DDE31F78-BEB5-B663-3B7A-99E4168D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9436" y="435927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Images with solid fill">
              <a:extLst>
                <a:ext uri="{FF2B5EF4-FFF2-40B4-BE49-F238E27FC236}">
                  <a16:creationId xmlns:a16="http://schemas.microsoft.com/office/drawing/2014/main" id="{6E567032-FC11-B793-1B5F-A171719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71045" y="447192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Cone with solid fill">
              <a:extLst>
                <a:ext uri="{FF2B5EF4-FFF2-40B4-BE49-F238E27FC236}">
                  <a16:creationId xmlns:a16="http://schemas.microsoft.com/office/drawing/2014/main" id="{682D9AEA-1309-A2BE-7BCE-AE34CDFF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61530" y="6085157"/>
              <a:ext cx="914400" cy="9144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A9E2F65-3E45-4D9A-107F-F86673A4D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36968" y="7844382"/>
              <a:ext cx="1258957" cy="1258957"/>
            </a:xfrm>
            <a:prstGeom prst="rect">
              <a:avLst/>
            </a:prstGeom>
          </p:spPr>
        </p:pic>
        <p:pic>
          <p:nvPicPr>
            <p:cNvPr id="106" name="Graphic 105" descr="Database with solid fill">
              <a:extLst>
                <a:ext uri="{FF2B5EF4-FFF2-40B4-BE49-F238E27FC236}">
                  <a16:creationId xmlns:a16="http://schemas.microsoft.com/office/drawing/2014/main" id="{9631D756-5104-F984-F6E4-0D58E92D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88518" y="5733919"/>
              <a:ext cx="1432771" cy="1432771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A489FC-E14C-EF6C-B59C-280370BEBD3F}"/>
                </a:ext>
              </a:extLst>
            </p:cNvPr>
            <p:cNvCxnSpPr>
              <a:cxnSpLocks/>
            </p:cNvCxnSpPr>
            <p:nvPr/>
          </p:nvCxnSpPr>
          <p:spPr>
            <a:xfrm>
              <a:off x="3985445" y="5395370"/>
              <a:ext cx="346354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4AE8D09-3304-8315-3101-09042E3A83CD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11" y="6495401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113ECE2-5CA9-1F14-308F-3692CCFAD2A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014" y="6467979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BFB8B7D-0F80-DC85-E438-F10248408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640" y="5357788"/>
              <a:ext cx="367963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927904-35C4-FBD9-27D7-73CB6315D94E}"/>
              </a:ext>
            </a:extLst>
          </p:cNvPr>
          <p:cNvGrpSpPr/>
          <p:nvPr/>
        </p:nvGrpSpPr>
        <p:grpSpPr>
          <a:xfrm>
            <a:off x="9544463" y="3735055"/>
            <a:ext cx="5148469" cy="5471540"/>
            <a:chOff x="10287033" y="4178703"/>
            <a:chExt cx="5148469" cy="547154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44B37B8-7C77-5660-9F74-E33B7A95282A}"/>
                </a:ext>
              </a:extLst>
            </p:cNvPr>
            <p:cNvSpPr/>
            <p:nvPr/>
          </p:nvSpPr>
          <p:spPr>
            <a:xfrm>
              <a:off x="10287033" y="4178703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31" name="Graphic 130" descr="Database with solid fill">
              <a:extLst>
                <a:ext uri="{FF2B5EF4-FFF2-40B4-BE49-F238E27FC236}">
                  <a16:creationId xmlns:a16="http://schemas.microsoft.com/office/drawing/2014/main" id="{6B9591A8-F9C1-F5FB-90B8-2D1D9F15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133444" y="5996841"/>
              <a:ext cx="1432771" cy="1432771"/>
            </a:xfrm>
            <a:prstGeom prst="rect">
              <a:avLst/>
            </a:prstGeom>
          </p:spPr>
        </p:pic>
        <p:pic>
          <p:nvPicPr>
            <p:cNvPr id="33" name="Graphic 32" descr="Filter with solid fill">
              <a:extLst>
                <a:ext uri="{FF2B5EF4-FFF2-40B4-BE49-F238E27FC236}">
                  <a16:creationId xmlns:a16="http://schemas.microsoft.com/office/drawing/2014/main" id="{1A80AD39-CFAB-906D-D440-75E5692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74930" y="5878426"/>
              <a:ext cx="972672" cy="972672"/>
            </a:xfrm>
            <a:prstGeom prst="rect">
              <a:avLst/>
            </a:prstGeom>
          </p:spPr>
        </p:pic>
        <p:pic>
          <p:nvPicPr>
            <p:cNvPr id="39" name="Graphic 38" descr="Connections with solid fill">
              <a:extLst>
                <a:ext uri="{FF2B5EF4-FFF2-40B4-BE49-F238E27FC236}">
                  <a16:creationId xmlns:a16="http://schemas.microsoft.com/office/drawing/2014/main" id="{83062696-BC3E-88BA-2A00-1C640FCD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570911" y="4480969"/>
              <a:ext cx="1162705" cy="1162705"/>
            </a:xfrm>
            <a:prstGeom prst="rect">
              <a:avLst/>
            </a:prstGeom>
          </p:spPr>
        </p:pic>
        <p:pic>
          <p:nvPicPr>
            <p:cNvPr id="45" name="Graphic 44" descr="Influencer with solid fill">
              <a:extLst>
                <a:ext uri="{FF2B5EF4-FFF2-40B4-BE49-F238E27FC236}">
                  <a16:creationId xmlns:a16="http://schemas.microsoft.com/office/drawing/2014/main" id="{A96A028B-FB70-DA62-5AD8-B65030F88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4226045" y="4443178"/>
              <a:ext cx="1200495" cy="1200495"/>
            </a:xfrm>
            <a:prstGeom prst="rect">
              <a:avLst/>
            </a:prstGeom>
          </p:spPr>
        </p:pic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1854EE41-EACA-F122-E147-99A45CF24DCC}"/>
                </a:ext>
              </a:extLst>
            </p:cNvPr>
            <p:cNvCxnSpPr>
              <a:cxnSpLocks/>
              <a:stCxn id="39" idx="3"/>
              <a:endCxn id="33" idx="0"/>
            </p:cNvCxnSpPr>
            <p:nvPr/>
          </p:nvCxnSpPr>
          <p:spPr>
            <a:xfrm>
              <a:off x="11733616" y="5062322"/>
              <a:ext cx="1127650" cy="816104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F9D78043-0140-869E-4C3F-5D5BD42F1A44}"/>
                </a:ext>
              </a:extLst>
            </p:cNvPr>
            <p:cNvCxnSpPr>
              <a:cxnSpLocks/>
              <a:stCxn id="45" idx="1"/>
              <a:endCxn id="33" idx="0"/>
            </p:cNvCxnSpPr>
            <p:nvPr/>
          </p:nvCxnSpPr>
          <p:spPr>
            <a:xfrm rot="10800000" flipV="1">
              <a:off x="12861267" y="5043426"/>
              <a:ext cx="1364779" cy="835000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D05DEBA1-0313-C2A4-4C04-A605695C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191999" y="8087825"/>
              <a:ext cx="1258957" cy="1258957"/>
            </a:xfrm>
            <a:prstGeom prst="rect">
              <a:avLst/>
            </a:prstGeom>
          </p:spPr>
        </p:pic>
        <p:pic>
          <p:nvPicPr>
            <p:cNvPr id="132" name="Graphic 131" descr="Images with solid fill">
              <a:extLst>
                <a:ext uri="{FF2B5EF4-FFF2-40B4-BE49-F238E27FC236}">
                  <a16:creationId xmlns:a16="http://schemas.microsoft.com/office/drawing/2014/main" id="{D54A1E67-3860-BE9C-CBCB-492E061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343208" y="5287883"/>
              <a:ext cx="444354" cy="444354"/>
            </a:xfrm>
            <a:prstGeom prst="rect">
              <a:avLst/>
            </a:prstGeom>
          </p:spPr>
        </p:pic>
        <p:pic>
          <p:nvPicPr>
            <p:cNvPr id="133" name="Graphic 132" descr="Film strip with solid fill">
              <a:extLst>
                <a:ext uri="{FF2B5EF4-FFF2-40B4-BE49-F238E27FC236}">
                  <a16:creationId xmlns:a16="http://schemas.microsoft.com/office/drawing/2014/main" id="{207C439B-FA49-E0F9-E74D-BC3990AB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48488" y="5282634"/>
              <a:ext cx="497098" cy="556462"/>
            </a:xfrm>
            <a:prstGeom prst="rect">
              <a:avLst/>
            </a:prstGeom>
          </p:spPr>
        </p:pic>
        <p:pic>
          <p:nvPicPr>
            <p:cNvPr id="135" name="Graphic 134" descr="Document with solid fill">
              <a:extLst>
                <a:ext uri="{FF2B5EF4-FFF2-40B4-BE49-F238E27FC236}">
                  <a16:creationId xmlns:a16="http://schemas.microsoft.com/office/drawing/2014/main" id="{1AA10BD1-8C98-4EB9-5E8B-BA57B5EA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3463230" y="4467994"/>
              <a:ext cx="450298" cy="450298"/>
            </a:xfrm>
            <a:prstGeom prst="rect">
              <a:avLst/>
            </a:prstGeom>
          </p:spPr>
        </p:pic>
        <p:pic>
          <p:nvPicPr>
            <p:cNvPr id="136" name="Graphic 135" descr="Images with solid fill">
              <a:extLst>
                <a:ext uri="{FF2B5EF4-FFF2-40B4-BE49-F238E27FC236}">
                  <a16:creationId xmlns:a16="http://schemas.microsoft.com/office/drawing/2014/main" id="{469A07F4-1FCC-A7B2-0BAC-5FD49558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144028" y="4558793"/>
              <a:ext cx="444354" cy="444354"/>
            </a:xfrm>
            <a:prstGeom prst="rect">
              <a:avLst/>
            </a:prstGeom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68B278-49E7-BE46-0373-CA69D6CDE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9126" y="7409734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FE00D9B-7568-6B13-5053-E314367C631C}"/>
              </a:ext>
            </a:extLst>
          </p:cNvPr>
          <p:cNvGrpSpPr/>
          <p:nvPr/>
        </p:nvGrpSpPr>
        <p:grpSpPr>
          <a:xfrm>
            <a:off x="17347896" y="3735055"/>
            <a:ext cx="5148469" cy="5471540"/>
            <a:chOff x="17863343" y="4032956"/>
            <a:chExt cx="5148469" cy="547154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DB5FECD-F443-065E-2FD3-68B1DDAC0403}"/>
                </a:ext>
              </a:extLst>
            </p:cNvPr>
            <p:cNvSpPr/>
            <p:nvPr/>
          </p:nvSpPr>
          <p:spPr>
            <a:xfrm>
              <a:off x="17863343" y="4032956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40" name="Graphic 139" descr="Database with solid fill">
              <a:extLst>
                <a:ext uri="{FF2B5EF4-FFF2-40B4-BE49-F238E27FC236}">
                  <a16:creationId xmlns:a16="http://schemas.microsoft.com/office/drawing/2014/main" id="{66C163F4-C58A-2707-BE41-AE14E342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778893" y="6114969"/>
              <a:ext cx="1432771" cy="1432771"/>
            </a:xfrm>
            <a:prstGeom prst="rect">
              <a:avLst/>
            </a:prstGeom>
          </p:spPr>
        </p:pic>
        <p:pic>
          <p:nvPicPr>
            <p:cNvPr id="143" name="Graphic 142" descr="Heartbeat outline">
              <a:extLst>
                <a:ext uri="{FF2B5EF4-FFF2-40B4-BE49-F238E27FC236}">
                  <a16:creationId xmlns:a16="http://schemas.microsoft.com/office/drawing/2014/main" id="{D4A16DCD-239E-4C7C-8CC9-E17F95BE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9941355" y="4591394"/>
              <a:ext cx="914400" cy="914400"/>
            </a:xfrm>
            <a:prstGeom prst="rect">
              <a:avLst/>
            </a:prstGeom>
          </p:spPr>
        </p:pic>
        <p:pic>
          <p:nvPicPr>
            <p:cNvPr id="145" name="Graphic 144" descr="Doctor male with solid fill">
              <a:extLst>
                <a:ext uri="{FF2B5EF4-FFF2-40B4-BE49-F238E27FC236}">
                  <a16:creationId xmlns:a16="http://schemas.microsoft.com/office/drawing/2014/main" id="{0711EC52-89B4-D546-FE7E-3D94600C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8607180" y="8123640"/>
              <a:ext cx="914400" cy="914400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A8332D-C684-E9AD-D2FB-D229FC72A5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99920" y="7657184"/>
              <a:ext cx="580291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537357A-3D98-83EF-F48F-B55B9812B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3535" y="7657184"/>
              <a:ext cx="510716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4" name="Graphic 153" descr="Research with solid fill">
              <a:extLst>
                <a:ext uri="{FF2B5EF4-FFF2-40B4-BE49-F238E27FC236}">
                  <a16:creationId xmlns:a16="http://schemas.microsoft.com/office/drawing/2014/main" id="{E84256A0-7962-6C89-7DD7-68FD7A67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507607" y="8123640"/>
              <a:ext cx="914400" cy="914400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96C2F11-B2FF-B827-D8CF-0827EEB35FE1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00" y="5464570"/>
              <a:ext cx="0" cy="53227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2F566FB-52A4-57FA-C6AF-87AE531AA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8893" y="8580840"/>
              <a:ext cx="148221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BEABA-1057-3913-3105-09714AE308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53162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4895-3CBC-E6D0-2CCF-AB27A814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EC9E5-6D05-EC0B-417C-EBB0DFDED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21" y="3161595"/>
            <a:ext cx="12438210" cy="8689029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</a:t>
            </a:r>
          </a:p>
          <a:p>
            <a:pPr marL="891499" lvl="1" indent="-571500" hangingPunct="0">
              <a:lnSpc>
                <a:spcPct val="100000"/>
              </a:lnSpc>
              <a:buSzTx/>
              <a:buFont typeface="Arial" panose="020B0604020202020204" pitchFamily="34" charset="0"/>
              <a:buChar char="•"/>
            </a:pPr>
            <a:r>
              <a:rPr lang="en-GB" dirty="0"/>
              <a:t>5M, 10M, 100N, 1B shard)</a:t>
            </a:r>
          </a:p>
          <a:p>
            <a:pPr marL="891499" lvl="1" indent="-571500" hangingPunct="0">
              <a:lnSpc>
                <a:spcPct val="100000"/>
              </a:lnSpc>
              <a:buSzTx/>
              <a:buFont typeface="Arial" panose="020B0604020202020204" pitchFamily="34" charset="0"/>
              <a:buChar char="•"/>
            </a:pPr>
            <a:r>
              <a:rPr lang="en-GB" dirty="0"/>
              <a:t>96-dimensional vectors</a:t>
            </a:r>
          </a:p>
          <a:p>
            <a:pPr marL="571500" indent="-571500" hangingPunct="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Execute </a:t>
            </a:r>
            <a:r>
              <a:rPr lang="en-GB" dirty="0">
                <a:solidFill>
                  <a:schemeClr val="accent5"/>
                </a:solidFill>
              </a:rPr>
              <a:t>NNS</a:t>
            </a:r>
            <a:r>
              <a:rPr lang="en-GB" dirty="0"/>
              <a:t> queries with random vectors (</a:t>
            </a:r>
            <a:r>
              <a:rPr lang="en-GB" dirty="0">
                <a:solidFill>
                  <a:schemeClr val="tx1"/>
                </a:solidFill>
              </a:rPr>
              <a:t>L2 distance</a:t>
            </a:r>
            <a:r>
              <a:rPr lang="en-GB" dirty="0"/>
              <a:t>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Direct comparison to Milvus [2] in single node setup</a:t>
            </a:r>
          </a:p>
          <a:p>
            <a:endParaRPr lang="en-GB" dirty="0"/>
          </a:p>
          <a:p>
            <a:r>
              <a:rPr lang="en-GB" b="1" dirty="0"/>
              <a:t>Goal: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Observe and compare execution time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61197-92C1-AC79-B439-A65E80D892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20</a:t>
            </a:fld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B249F-0D83-8FD0-F29A-394A44E94C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435" y="3399305"/>
            <a:ext cx="4524246" cy="3918155"/>
          </a:xfrm>
          <a:prstGeom prst="rect">
            <a:avLst/>
          </a:prstGeom>
        </p:spPr>
      </p:pic>
      <p:pic>
        <p:nvPicPr>
          <p:cNvPr id="2050" name="Picture 2" descr="The Milvus Project · GitHub">
            <a:extLst>
              <a:ext uri="{FF2B5EF4-FFF2-40B4-BE49-F238E27FC236}">
                <a16:creationId xmlns:a16="http://schemas.microsoft.com/office/drawing/2014/main" id="{D7BC8B0C-46C8-4E3D-1505-FB524C9A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1330" y="3935983"/>
            <a:ext cx="284480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C93BE2-4363-8702-2760-EC54B0BD346E}"/>
              </a:ext>
            </a:extLst>
          </p:cNvPr>
          <p:cNvSpPr/>
          <p:nvPr/>
        </p:nvSpPr>
        <p:spPr>
          <a:xfrm>
            <a:off x="18929435" y="8074017"/>
            <a:ext cx="2212848" cy="979755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1</a:t>
            </a:r>
            <a:b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Queries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C4E02-8E0E-4408-3A2D-FBC3DC613753}"/>
              </a:ext>
            </a:extLst>
          </p:cNvPr>
          <p:cNvCxnSpPr>
            <a:cxnSpLocks/>
          </p:cNvCxnSpPr>
          <p:nvPr/>
        </p:nvCxnSpPr>
        <p:spPr>
          <a:xfrm flipV="1">
            <a:off x="20090533" y="6823175"/>
            <a:ext cx="1051750" cy="988569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72A1C0-1398-9CF6-5C19-FF0FE073462B}"/>
              </a:ext>
            </a:extLst>
          </p:cNvPr>
          <p:cNvCxnSpPr>
            <a:cxnSpLocks/>
          </p:cNvCxnSpPr>
          <p:nvPr/>
        </p:nvCxnSpPr>
        <p:spPr>
          <a:xfrm flipH="1" flipV="1">
            <a:off x="18511934" y="6844304"/>
            <a:ext cx="1216758" cy="967440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Graphic 10" descr="Clock with solid fill">
            <a:extLst>
              <a:ext uri="{FF2B5EF4-FFF2-40B4-BE49-F238E27FC236}">
                <a16:creationId xmlns:a16="http://schemas.microsoft.com/office/drawing/2014/main" id="{A2900793-6D4D-53B9-9D7A-19CD46E40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22397" y="7107402"/>
            <a:ext cx="914400" cy="914400"/>
          </a:xfrm>
          <a:prstGeom prst="rect">
            <a:avLst/>
          </a:prstGeom>
        </p:spPr>
      </p:pic>
      <p:pic>
        <p:nvPicPr>
          <p:cNvPr id="12" name="Graphic 11" descr="Clock with solid fill">
            <a:extLst>
              <a:ext uri="{FF2B5EF4-FFF2-40B4-BE49-F238E27FC236}">
                <a16:creationId xmlns:a16="http://schemas.microsoft.com/office/drawing/2014/main" id="{3AAC73B9-42F0-FF37-F345-B1E4AD23B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79135" y="7107402"/>
            <a:ext cx="914400" cy="914400"/>
          </a:xfrm>
          <a:prstGeom prst="rect">
            <a:avLst/>
          </a:prstGeom>
        </p:spPr>
      </p:pic>
      <p:pic>
        <p:nvPicPr>
          <p:cNvPr id="13" name="Graphic 12" descr="Table with solid fill">
            <a:extLst>
              <a:ext uri="{FF2B5EF4-FFF2-40B4-BE49-F238E27FC236}">
                <a16:creationId xmlns:a16="http://schemas.microsoft.com/office/drawing/2014/main" id="{D704BA45-7150-2217-7A5D-E096079F7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66130" y="967236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951CFF-A094-3DCC-25CF-FF538C101C45}"/>
              </a:ext>
            </a:extLst>
          </p:cNvPr>
          <p:cNvSpPr txBox="1"/>
          <p:nvPr/>
        </p:nvSpPr>
        <p:spPr>
          <a:xfrm>
            <a:off x="18791261" y="10586764"/>
            <a:ext cx="268833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Yandex Deep 1B</a:t>
            </a:r>
            <a:br>
              <a:rPr lang="en-GB" sz="2400" b="1" dirty="0"/>
            </a:br>
            <a:r>
              <a:rPr lang="en-GB" sz="2400" b="1" dirty="0"/>
              <a:t>(Query set)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919F9F-7870-8921-79B2-ED13F9176959}"/>
              </a:ext>
            </a:extLst>
          </p:cNvPr>
          <p:cNvCxnSpPr>
            <a:cxnSpLocks/>
          </p:cNvCxnSpPr>
          <p:nvPr/>
        </p:nvCxnSpPr>
        <p:spPr>
          <a:xfrm flipV="1">
            <a:off x="20023330" y="9231268"/>
            <a:ext cx="0" cy="441096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8C3E42-1302-CEB0-C274-BDD5C631149B}"/>
              </a:ext>
            </a:extLst>
          </p:cNvPr>
          <p:cNvSpPr txBox="1"/>
          <p:nvPr/>
        </p:nvSpPr>
        <p:spPr>
          <a:xfrm>
            <a:off x="619420" y="11983489"/>
            <a:ext cx="2315498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Wang et al. (2021). Milvus – A Purpose-Built Vector Data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1575846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8A7-B22B-991E-70E4-287523B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2AF4B-8702-4CE7-B5EA-55CDA34463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21</a:t>
            </a:fld>
            <a:endParaRPr lang="en-CH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955FFAD-7961-B75C-F458-09ED5EE631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002062"/>
              </p:ext>
            </p:extLst>
          </p:nvPr>
        </p:nvGraphicFramePr>
        <p:xfrm>
          <a:off x="12180737" y="3047496"/>
          <a:ext cx="11561317" cy="9540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C8B8CCF3-DAB1-7CF0-C35C-1557606D4B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5284942"/>
              </p:ext>
            </p:extLst>
          </p:nvPr>
        </p:nvGraphicFramePr>
        <p:xfrm>
          <a:off x="619420" y="3041652"/>
          <a:ext cx="11561317" cy="954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020528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88A7-B22B-991E-70E4-287523BC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2AF4B-8702-4CE7-B5EA-55CDA34463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22</a:t>
            </a:fld>
            <a:endParaRPr lang="en-CH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DEA60D-CAD8-2F42-8D34-A7C1003B97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548507"/>
              </p:ext>
            </p:extLst>
          </p:nvPr>
        </p:nvGraphicFramePr>
        <p:xfrm>
          <a:off x="12180738" y="3041652"/>
          <a:ext cx="11561317" cy="954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1A26331-39A5-EC0C-CC01-2266CCDA88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267849"/>
              </p:ext>
            </p:extLst>
          </p:nvPr>
        </p:nvGraphicFramePr>
        <p:xfrm>
          <a:off x="619420" y="3041652"/>
          <a:ext cx="11561317" cy="9546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6093592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7A976-8390-AFC4-7892-5EE3CC10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Big Multimedia Retrieval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What About 1 Billion Entries?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2767-D9EC-1F75-A9D3-09722E3F6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3450763" cy="97204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Cottontail DB </a:t>
            </a:r>
            <a:r>
              <a:rPr lang="en-GB" i="1" dirty="0">
                <a:solidFill>
                  <a:schemeClr val="accent5"/>
                </a:solidFill>
              </a:rPr>
              <a:t>was capable of performing </a:t>
            </a:r>
            <a:r>
              <a:rPr lang="en-GB" dirty="0"/>
              <a:t>NNS  even for the 1B entries dataset, however, with latency numbers that are far from interactive (see Table)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Milvus </a:t>
            </a:r>
            <a:r>
              <a:rPr lang="en-GB" i="1" dirty="0">
                <a:solidFill>
                  <a:schemeClr val="accent5"/>
                </a:solidFill>
              </a:rPr>
              <a:t>could not perform </a:t>
            </a:r>
            <a:r>
              <a:rPr lang="en-GB" dirty="0"/>
              <a:t>the NNS query, because the dataset did not fit into main memory (384 GB)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 structures did not solve Milvus’ issue since bother the index and the original data are loaded into memory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Milvus cannot process datasets of this size given the node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Distribution can be used to address this issue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45297-506E-1FBF-E16E-31488187A9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23</a:t>
            </a:fld>
            <a:endParaRPr lang="en-CH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DE59FF1-6C8C-0896-4E4F-6A262C6BB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760227"/>
              </p:ext>
            </p:extLst>
          </p:nvPr>
        </p:nvGraphicFramePr>
        <p:xfrm>
          <a:off x="15508224" y="5250418"/>
          <a:ext cx="8256353" cy="3195068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1802381">
                  <a:extLst>
                    <a:ext uri="{9D8B030D-6E8A-4147-A177-3AD203B41FA5}">
                      <a16:colId xmlns:a16="http://schemas.microsoft.com/office/drawing/2014/main" val="4255209934"/>
                    </a:ext>
                  </a:extLst>
                </a:gridCol>
                <a:gridCol w="1550583">
                  <a:extLst>
                    <a:ext uri="{9D8B030D-6E8A-4147-A177-3AD203B41FA5}">
                      <a16:colId xmlns:a16="http://schemas.microsoft.com/office/drawing/2014/main" val="961590399"/>
                    </a:ext>
                  </a:extLst>
                </a:gridCol>
                <a:gridCol w="4903389">
                  <a:extLst>
                    <a:ext uri="{9D8B030D-6E8A-4147-A177-3AD203B41FA5}">
                      <a16:colId xmlns:a16="http://schemas.microsoft.com/office/drawing/2014/main" val="4187992895"/>
                    </a:ext>
                  </a:extLst>
                </a:gridCol>
              </a:tblGrid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en-GB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Index</a:t>
                      </a:r>
                      <a:endParaRPr lang="en-GB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Latency [s]</a:t>
                      </a:r>
                      <a:endParaRPr lang="en-CH" sz="4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2185233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1B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>
                          <a:solidFill>
                            <a:schemeClr val="tx1"/>
                          </a:solidFill>
                          <a:effectLst/>
                        </a:rPr>
                        <a:t>SCAN</a:t>
                      </a:r>
                      <a:endParaRPr lang="en-GB" sz="4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339.82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4203222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1B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PQ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64.9967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3531171"/>
                  </a:ext>
                </a:extLst>
              </a:tr>
              <a:tr h="798767"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>
                          <a:solidFill>
                            <a:schemeClr val="tx1"/>
                          </a:solidFill>
                          <a:effectLst/>
                        </a:rPr>
                        <a:t>1B</a:t>
                      </a:r>
                      <a:endParaRPr lang="en-GB" sz="4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VAF</a:t>
                      </a:r>
                      <a:endParaRPr lang="en-GB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4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387.2272</a:t>
                      </a:r>
                      <a:endParaRPr lang="en-CH" sz="4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58329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620E13-A984-194E-9CFE-4CE9B63D7DD5}"/>
              </a:ext>
            </a:extLst>
          </p:cNvPr>
          <p:cNvSpPr txBox="1"/>
          <p:nvPr/>
        </p:nvSpPr>
        <p:spPr>
          <a:xfrm>
            <a:off x="15508224" y="8510390"/>
            <a:ext cx="5248232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/>
              <a:t>Cottontail DB result on Yandex Deep 1B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346840300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6C00-B15D-24B7-B5B2-C6DEA96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A4F0-6FF0-5ED1-AFA1-2C649251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1768267" cy="8464549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 (1M shard)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NNS queries with random query vectors  </a:t>
            </a:r>
            <a:br>
              <a:rPr lang="en-GB" dirty="0"/>
            </a:br>
            <a:r>
              <a:rPr lang="en-GB" dirty="0">
                <a:sym typeface="Wingdings" pitchFamily="2" charset="2"/>
              </a:rPr>
              <a:t> b</a:t>
            </a:r>
            <a:r>
              <a:rPr lang="en-GB" dirty="0"/>
              <a:t>rute-force &amp; with index use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Different write workloads </a:t>
            </a:r>
            <a:br>
              <a:rPr lang="en-GB" dirty="0"/>
            </a:b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delete vs. insert, ratio of out-of-distribution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With and without index rebuild</a:t>
            </a:r>
          </a:p>
          <a:p>
            <a:endParaRPr lang="en-GB" dirty="0"/>
          </a:p>
          <a:p>
            <a:r>
              <a:rPr lang="en-GB" b="1" dirty="0"/>
              <a:t>Goal: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Observe speed-up over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Observe quality in terms of recall &amp; </a:t>
            </a:r>
            <a:r>
              <a:rPr lang="en-GB" dirty="0" err="1"/>
              <a:t>nDCG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0C1A4-45BE-EE4D-F53E-DB08FDF68C3A}"/>
              </a:ext>
            </a:extLst>
          </p:cNvPr>
          <p:cNvSpPr txBox="1"/>
          <p:nvPr/>
        </p:nvSpPr>
        <p:spPr>
          <a:xfrm>
            <a:off x="619421" y="11912432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1166C-12EF-32F3-9EF1-86745AEFE0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24</a:t>
            </a:fld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49EE1-8C46-8675-FC15-C6B60FD2F3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46817" y="3146591"/>
            <a:ext cx="4524246" cy="39181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C6BE4E-59AD-C38B-2E16-96E68ECD0E7C}"/>
              </a:ext>
            </a:extLst>
          </p:cNvPr>
          <p:cNvSpPr/>
          <p:nvPr/>
        </p:nvSpPr>
        <p:spPr>
          <a:xfrm>
            <a:off x="17598881" y="7859993"/>
            <a:ext cx="2212848" cy="1349087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1</a:t>
            </a:r>
            <a:b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INSERT (90%)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DELETE (10%)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138528-10CF-9525-ADDA-FF71B35DE52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8705305" y="6871424"/>
            <a:ext cx="1051750" cy="988569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093C985-9265-115B-27C1-ECFBA25542E9}"/>
              </a:ext>
            </a:extLst>
          </p:cNvPr>
          <p:cNvSpPr/>
          <p:nvPr/>
        </p:nvSpPr>
        <p:spPr>
          <a:xfrm>
            <a:off x="20427552" y="8044658"/>
            <a:ext cx="2212848" cy="979755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Thread 2</a:t>
            </a:r>
            <a:b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C0D640-8F4C-959F-B2FA-A71D205DC91A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20555712" y="6871012"/>
            <a:ext cx="978264" cy="1173646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5E1A0B90-B4E7-7191-632B-EB6106DCF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68800" y="6727835"/>
            <a:ext cx="914400" cy="914400"/>
          </a:xfrm>
          <a:prstGeom prst="rect">
            <a:avLst/>
          </a:prstGeom>
        </p:spPr>
      </p:pic>
      <p:pic>
        <p:nvPicPr>
          <p:cNvPr id="26" name="Graphic 25" descr="Table with solid fill">
            <a:extLst>
              <a:ext uri="{FF2B5EF4-FFF2-40B4-BE49-F238E27FC236}">
                <a16:creationId xmlns:a16="http://schemas.microsoft.com/office/drawing/2014/main" id="{CF787E08-71A1-35AF-A802-C83045A5F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44287" y="9894618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C99BF6-4A72-771D-B493-892CC8F94465}"/>
              </a:ext>
            </a:extLst>
          </p:cNvPr>
          <p:cNvCxnSpPr>
            <a:cxnSpLocks/>
            <a:stCxn id="26" idx="0"/>
            <a:endCxn id="7" idx="2"/>
          </p:cNvCxnSpPr>
          <p:nvPr/>
        </p:nvCxnSpPr>
        <p:spPr>
          <a:xfrm flipV="1">
            <a:off x="18701487" y="9209080"/>
            <a:ext cx="3818" cy="685538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1" name="Graphic 30" descr="Table with solid fill">
            <a:extLst>
              <a:ext uri="{FF2B5EF4-FFF2-40B4-BE49-F238E27FC236}">
                <a16:creationId xmlns:a16="http://schemas.microsoft.com/office/drawing/2014/main" id="{44807676-3C15-987D-3956-A5515BD07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6776" y="9894618"/>
            <a:ext cx="914400" cy="914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A03F99-0B0E-0CBB-3CF9-4AC8DEC3DFBB}"/>
              </a:ext>
            </a:extLst>
          </p:cNvPr>
          <p:cNvCxnSpPr>
            <a:cxnSpLocks/>
            <a:stCxn id="31" idx="0"/>
            <a:endCxn id="10" idx="2"/>
          </p:cNvCxnSpPr>
          <p:nvPr/>
        </p:nvCxnSpPr>
        <p:spPr>
          <a:xfrm flipV="1">
            <a:off x="21533976" y="9024413"/>
            <a:ext cx="0" cy="870205"/>
          </a:xfrm>
          <a:prstGeom prst="straightConnector1">
            <a:avLst/>
          </a:prstGeom>
          <a:noFill/>
          <a:ln w="127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3538FFC-A13A-D93A-7669-B9E1AF9B6AB6}"/>
              </a:ext>
            </a:extLst>
          </p:cNvPr>
          <p:cNvSpPr txBox="1"/>
          <p:nvPr/>
        </p:nvSpPr>
        <p:spPr>
          <a:xfrm>
            <a:off x="17517933" y="10903177"/>
            <a:ext cx="2393377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Yandex Deep 1B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0BA5AB-297A-252E-CA73-1A1E1C7D7ED4}"/>
              </a:ext>
            </a:extLst>
          </p:cNvPr>
          <p:cNvSpPr txBox="1"/>
          <p:nvPr/>
        </p:nvSpPr>
        <p:spPr>
          <a:xfrm>
            <a:off x="19412047" y="3292088"/>
            <a:ext cx="155552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b="1" dirty="0"/>
              <a:t>Cottontail DB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791ABD-6619-3DF5-837D-536FA676FE68}"/>
              </a:ext>
            </a:extLst>
          </p:cNvPr>
          <p:cNvSpPr txBox="1"/>
          <p:nvPr/>
        </p:nvSpPr>
        <p:spPr>
          <a:xfrm>
            <a:off x="20189808" y="10874373"/>
            <a:ext cx="268833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b="1" dirty="0"/>
              <a:t>Yandex Deep 1B</a:t>
            </a:r>
            <a:br>
              <a:rPr lang="en-GB" sz="2400" b="1" dirty="0"/>
            </a:br>
            <a:r>
              <a:rPr lang="en-GB" sz="2400" b="1" dirty="0"/>
              <a:t>(Query set)</a:t>
            </a:r>
          </a:p>
        </p:txBody>
      </p:sp>
    </p:spTree>
    <p:extLst>
      <p:ext uri="{BB962C8B-B14F-4D97-AF65-F5344CB8AC3E}">
        <p14:creationId xmlns:p14="http://schemas.microsoft.com/office/powerpoint/2010/main" val="357368230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E9E5E10-3B28-A353-6342-7DB3A4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911" y="1925638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No out-of-distribution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D2B4B-61B6-959E-1C6E-84B89C7880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1126859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043A62D-7168-9FE7-7CD8-A7830C68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5638"/>
            <a:ext cx="14849177" cy="99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757857"/>
            <a:ext cx="829597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60min,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Out-of-distribution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4E428-6343-1870-056F-6803CEAD23D9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ED8E3-E22E-AFB1-0077-6996F46C2F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6800779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670-4293-7BC5-408F-A8511F1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A74A-3795-B1DF-FEDE-9C51E5ACC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Write- and failure model can be applied to VA index (similar evaluation was conducted to PQ)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Parallel index rebuild feasible without interfering with queries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Problem of time required for rebuild remains; combination with other strategies may be necessary</a:t>
            </a:r>
          </a:p>
          <a:p>
            <a:r>
              <a:rPr lang="en-GB" dirty="0">
                <a:sym typeface="Wingdings" pitchFamily="2" charset="2"/>
              </a:rPr>
              <a:t> e.g., rebuilding index partition-by-partition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Observations: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(VAF [1], PQ [2]) can deal with incremental changes if data adheres to original distribution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start to deteriorate if “noisy” data accumulates, which makes index rebuild necessary</a:t>
            </a:r>
          </a:p>
          <a:p>
            <a:r>
              <a:rPr lang="en-GB" dirty="0">
                <a:sym typeface="Wingdings" pitchFamily="2" charset="2"/>
              </a:rPr>
              <a:t> Relevant when index is built on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non-representative sample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or if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use-case inherently considers data that shifts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(e.g., word-embeddings on changing topics)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BD848-DF25-069A-0464-B7B7585E57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871679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Conclusion and Outlook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961813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419-C121-3D11-7AE6-6E90D99A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56DA-A872-DE3A-F7C9-73ADE786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introduced three </a:t>
            </a:r>
            <a:r>
              <a:rPr lang="en-GB" dirty="0">
                <a:solidFill>
                  <a:schemeClr val="tx1"/>
                </a:solidFill>
              </a:rPr>
              <a:t>models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  <a:r>
              <a:rPr lang="en-GB" dirty="0"/>
              <a:t>that work towards </a:t>
            </a:r>
            <a:r>
              <a:rPr lang="en-GB" dirty="0">
                <a:solidFill>
                  <a:schemeClr val="tx1"/>
                </a:solidFill>
              </a:rPr>
              <a:t>unified data management for multimedia data: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Query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proximity based queries (NNS, FNS, range search, etc.) in relational algebra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Cost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approximation through indexes and quality of query results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Write- and failure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accommodate and maintaining high-dimensional index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Applicable to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multimedia retrieval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and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analytics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The conceptual contributions have been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implemented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 the multimedia database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Cottontail DB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and is active part of or multimedia retrieval stack.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have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evaluation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at a systems level on top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of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 Cottontail DB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that demonstrates the feasibility of the aforementioned models.</a:t>
            </a:r>
            <a:endParaRPr lang="en-GB" i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B4CF-D322-8FD2-6C86-09EE7EB68A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051493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7832-5B62-F99C-4FCD-F15EF13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0DFC7-A057-B96B-0574-E904F94D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5593314" cy="97204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Multimedia data is often </a:t>
            </a:r>
            <a:r>
              <a:rPr lang="en-GB" i="1" dirty="0">
                <a:solidFill>
                  <a:schemeClr val="accent5"/>
                </a:solidFill>
              </a:rPr>
              <a:t>unstructured</a:t>
            </a:r>
            <a:r>
              <a:rPr lang="en-GB" dirty="0">
                <a:solidFill>
                  <a:schemeClr val="tx1"/>
                </a:solidFill>
              </a:rPr>
              <a:t> (raw signal data)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Disconnect between data stored and information searched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</a:t>
            </a:r>
            <a:r>
              <a:rPr lang="en-GB" dirty="0">
                <a:solidFill>
                  <a:schemeClr val="tx1"/>
                </a:solidFill>
              </a:rPr>
              <a:t>Derivative representations required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Semantic gap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We usually make multimedia data accessible by </a:t>
            </a:r>
            <a:r>
              <a:rPr lang="en-GB" i="1" dirty="0">
                <a:solidFill>
                  <a:schemeClr val="accent5"/>
                </a:solidFill>
              </a:rPr>
              <a:t>metadata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Technical metadata (e.g., resolution, geo references)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Textual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descriptions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/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labels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annotations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Abstract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features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(e.g., salient colours)</a:t>
            </a:r>
          </a:p>
          <a:p>
            <a:endParaRPr lang="en-GB" dirty="0">
              <a:solidFill>
                <a:schemeClr val="accent5"/>
              </a:solidFill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types of metadata can be searched differently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Boolean retrieval (exact matches)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Similarity search (fuzzy)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D59-CD17-8B8F-6040-79AB5D0B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858" y="1897632"/>
            <a:ext cx="3050717" cy="228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A6A72-E476-026B-8317-A30226AE9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23691" y="4596353"/>
            <a:ext cx="2288036" cy="2288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01C42-0C10-9209-515B-20CB2206C73C}"/>
              </a:ext>
            </a:extLst>
          </p:cNvPr>
          <p:cNvSpPr/>
          <p:nvPr/>
        </p:nvSpPr>
        <p:spPr>
          <a:xfrm>
            <a:off x="20491239" y="4004280"/>
            <a:ext cx="360000" cy="360000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C60CE-6CA1-180B-DF49-D025AFA90990}"/>
              </a:ext>
            </a:extLst>
          </p:cNvPr>
          <p:cNvCxnSpPr>
            <a:cxnSpLocks/>
          </p:cNvCxnSpPr>
          <p:nvPr/>
        </p:nvCxnSpPr>
        <p:spPr>
          <a:xfrm flipH="1">
            <a:off x="18123691" y="4004279"/>
            <a:ext cx="2367548" cy="59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35F4B-E515-7E21-4403-54416C2CAF8A}"/>
              </a:ext>
            </a:extLst>
          </p:cNvPr>
          <p:cNvCxnSpPr>
            <a:cxnSpLocks/>
          </p:cNvCxnSpPr>
          <p:nvPr/>
        </p:nvCxnSpPr>
        <p:spPr>
          <a:xfrm flipH="1">
            <a:off x="20411727" y="4364280"/>
            <a:ext cx="439512" cy="2520109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EDEFA1-E43A-05E1-6A70-79481E3CC08A}"/>
              </a:ext>
            </a:extLst>
          </p:cNvPr>
          <p:cNvCxnSpPr>
            <a:cxnSpLocks/>
          </p:cNvCxnSpPr>
          <p:nvPr/>
        </p:nvCxnSpPr>
        <p:spPr>
          <a:xfrm flipH="1">
            <a:off x="20386725" y="4364279"/>
            <a:ext cx="104514" cy="23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2E8B3-60DF-1A64-1827-2A5263392A0B}"/>
              </a:ext>
            </a:extLst>
          </p:cNvPr>
          <p:cNvSpPr txBox="1"/>
          <p:nvPr/>
        </p:nvSpPr>
        <p:spPr>
          <a:xfrm>
            <a:off x="20422496" y="7395258"/>
            <a:ext cx="2026196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rabbit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A0804-54B1-807E-5EDF-F618E3D60F83}"/>
              </a:ext>
            </a:extLst>
          </p:cNvPr>
          <p:cNvSpPr txBox="1"/>
          <p:nvPr/>
        </p:nvSpPr>
        <p:spPr>
          <a:xfrm>
            <a:off x="21687174" y="7862933"/>
            <a:ext cx="171841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bunny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212E-267D-4BC3-BA29-17FE970A1B97}"/>
              </a:ext>
            </a:extLst>
          </p:cNvPr>
          <p:cNvSpPr txBox="1"/>
          <p:nvPr/>
        </p:nvSpPr>
        <p:spPr>
          <a:xfrm>
            <a:off x="20504959" y="8354659"/>
            <a:ext cx="233397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bg2"/>
                </a:solidFill>
                <a:latin typeface="Monaco" pitchFamily="2" charset="77"/>
              </a:rPr>
              <a:t>Nutello</a:t>
            </a:r>
            <a:endParaRPr lang="en-GB" dirty="0">
              <a:solidFill>
                <a:schemeClr val="bg2"/>
              </a:solidFill>
              <a:latin typeface="Monac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CBC38-CC38-F6DF-D8CD-A473EFA6BA2B}"/>
              </a:ext>
            </a:extLst>
          </p:cNvPr>
          <p:cNvSpPr txBox="1"/>
          <p:nvPr/>
        </p:nvSpPr>
        <p:spPr>
          <a:xfrm>
            <a:off x="21325696" y="6772608"/>
            <a:ext cx="264174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outdoors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C035E-7A77-42B3-C45D-3F27393E2352}"/>
              </a:ext>
            </a:extLst>
          </p:cNvPr>
          <p:cNvGrpSpPr/>
          <p:nvPr/>
        </p:nvGrpSpPr>
        <p:grpSpPr>
          <a:xfrm>
            <a:off x="17375581" y="9915367"/>
            <a:ext cx="5270990" cy="2064280"/>
            <a:chOff x="17680601" y="10631432"/>
            <a:chExt cx="5270990" cy="2064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5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D8E4B-2686-96F1-7032-53F7D7BCE248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/>
                <p:nvPr/>
              </p:nvSpPr>
              <p:spPr>
                <a:xfrm>
                  <a:off x="17680601" y="11777512"/>
                  <a:ext cx="3178755" cy="9182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4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0601" y="11777512"/>
                  <a:ext cx="3178755" cy="918200"/>
                </a:xfrm>
                <a:prstGeom prst="rect">
                  <a:avLst/>
                </a:prstGeom>
                <a:blipFill>
                  <a:blip r:embed="rId6"/>
                  <a:stretch>
                    <a:fillRect l="-3187" t="-1370" r="-1992" b="-547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45657E-03D3-6294-11D2-C3EF7E7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FA0F6-FC16-A710-558B-F65751A295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401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5A7-1C40-F05E-F81A-2B01728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BBCB6-5B18-3774-54E7-A7E3253EB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70156" cy="8891269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Query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extended Boolean retrieval &amp; fuzzy queries (e.g., similarity joins)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different RNNS flavours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Cost Model &amp; Planning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Automatic hyper-parameter tuning for index structures (self-adaptiveness)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Propagation of quality cost in complex query plans 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Execution &amp; Storage Model of 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From iterator to batch-model to leverage SIMD optimisation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Optimised storage for batch-processing ( compression)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More index structures (graph-based, NV-Tree [1])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74F5D-224D-5541-AC03-E5F5960CA886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E58E6-A751-FD54-F498-5860A09AD9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408500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866899" y="3703442"/>
            <a:ext cx="8765974" cy="3992311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  <a:p>
            <a:endParaRPr/>
          </a:p>
          <a:p>
            <a:pPr>
              <a:defRPr sz="4000">
                <a:latin typeface="+mj-lt"/>
                <a:ea typeface="+mj-ea"/>
                <a:cs typeface="+mj-cs"/>
                <a:sym typeface="FoundrySterling-Book"/>
              </a:defRPr>
            </a:pPr>
            <a:r>
              <a:t>Questions?</a:t>
            </a:r>
          </a:p>
        </p:txBody>
      </p:sp>
      <p:sp>
        <p:nvSpPr>
          <p:cNvPr id="84" name="Shape 84"/>
          <p:cNvSpPr/>
          <p:nvPr/>
        </p:nvSpPr>
        <p:spPr>
          <a:xfrm>
            <a:off x="1866899" y="10158755"/>
            <a:ext cx="8909646" cy="237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 err="1"/>
              <a:t>ralph.gasser@unibas.ch</a:t>
            </a:r>
            <a:endParaRPr dirty="0"/>
          </a:p>
          <a:p>
            <a:pPr>
              <a:lnSpc>
                <a:spcPct val="120000"/>
              </a:lnSpc>
              <a:defRPr sz="3000"/>
            </a:pPr>
            <a:br>
              <a:rPr dirty="0"/>
            </a:br>
            <a:r>
              <a:rPr sz="2000" dirty="0"/>
              <a:t>Databases and Information Systems (DBIS) Group, </a:t>
            </a:r>
            <a:br>
              <a:rPr sz="2000" dirty="0"/>
            </a:br>
            <a:r>
              <a:rPr sz="2000" dirty="0"/>
              <a:t>Department of Mathematics and Computer Science, University of Basel</a:t>
            </a:r>
          </a:p>
        </p:txBody>
      </p:sp>
      <p:pic>
        <p:nvPicPr>
          <p:cNvPr id="2" name="Picture 1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6EBBE4FF-F770-4F45-AFD5-B0D648E0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570618" y="1877083"/>
            <a:ext cx="12510265" cy="93827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C3077-BC62-ED91-516E-179FCED2BB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31</a:t>
            </a:fld>
            <a:endParaRPr lang="en-CH" dirty="0"/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(Definitions)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746EC-C8AE-C5EC-52EE-106EE0DA98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32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0649794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D2A9-BDFC-ED43-866D-408C9239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609725"/>
          </a:xfrm>
        </p:spPr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Extended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5606-CBA4-5A4D-B5E7-ED5CE46E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136" y="8330844"/>
            <a:ext cx="15553728" cy="3716384"/>
          </a:xfrm>
        </p:spPr>
        <p:txBody>
          <a:bodyPr/>
          <a:lstStyle/>
          <a:p>
            <a:r>
              <a:rPr lang="en-GB" b="1" dirty="0"/>
              <a:t>Observation #1: </a:t>
            </a:r>
            <a:r>
              <a:rPr lang="en-GB" dirty="0"/>
              <a:t>Projection may involve evaluation of a distance function</a:t>
            </a:r>
            <a:br>
              <a:rPr lang="de-CH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We call this a </a:t>
            </a:r>
            <a:r>
              <a:rPr lang="en-GB" i="1" dirty="0">
                <a:solidFill>
                  <a:schemeClr val="accent5"/>
                </a:solidFill>
              </a:rPr>
              <a:t>proximity based query</a:t>
            </a:r>
          </a:p>
          <a:p>
            <a:endParaRPr lang="en-GB" i="1" dirty="0">
              <a:solidFill>
                <a:schemeClr val="accent5"/>
              </a:solidFill>
            </a:endParaRPr>
          </a:p>
          <a:p>
            <a:r>
              <a:rPr lang="en-GB" b="1" dirty="0"/>
              <a:t>Observation #2: </a:t>
            </a:r>
            <a:r>
              <a:rPr lang="en-GB" dirty="0"/>
              <a:t>Domain of a function is an implicit extended projection</a:t>
            </a:r>
          </a:p>
          <a:p>
            <a:r>
              <a:rPr lang="en-GB" dirty="0">
                <a:sym typeface="Wingdings" pitchFamily="2" charset="2"/>
              </a:rPr>
              <a:t> Functions can be nested</a:t>
            </a: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BFC47-CB04-6744-A862-76044133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Extended Projection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define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to be the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extended projection</a:t>
                          </a:r>
                          <a:r>
                            <a:rPr lang="en-GB" sz="4800" dirty="0"/>
                            <a:t> [8], projecting onto the expressions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, wherein an expression can be any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attribute</a:t>
                          </a:r>
                          <a:r>
                            <a:rPr lang="en-GB" sz="4800" dirty="0"/>
                            <a:t> of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,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literal</a:t>
                          </a:r>
                          <a:r>
                            <a:rPr lang="en-GB" sz="4800" baseline="0" dirty="0">
                              <a:solidFill>
                                <a:schemeClr val="accent5"/>
                              </a:solidFill>
                            </a:rPr>
                            <a:t> value </a:t>
                          </a:r>
                          <a:r>
                            <a:rPr lang="en-GB" sz="4800" dirty="0"/>
                            <a:t>as well as an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function invocation</a:t>
                          </a:r>
                          <a:r>
                            <a:rPr lang="en-GB" sz="4800" dirty="0"/>
                            <a:t> involving either of the three of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9722" r="-82" b="-4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26073" r="-82" b="-7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46418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82B-E54A-5B4A-A652-D39BFC6A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Ranked Relations and Order</a:t>
            </a:r>
            <a:endParaRPr lang="en-GB" sz="3600" baseline="30000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0A7F-CB0A-AC46-88C5-C7DDFDA2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 err="1"/>
                            <a:t>Ranked</a:t>
                          </a:r>
                          <a:r>
                            <a:rPr lang="de-CH" sz="4800" dirty="0"/>
                            <a:t> Relation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call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a ranked relation with</a:t>
                          </a:r>
                          <a:r>
                            <a:rPr lang="en-GB" sz="4800" baseline="0" dirty="0"/>
                            <a:t> ranking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≼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≼∈{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800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induces a non-strict, total</a:t>
                          </a:r>
                          <a:r>
                            <a:rPr lang="en-GB" sz="4800" baseline="0" dirty="0"/>
                            <a:t> ordering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using the binary, lexicographic</a:t>
                          </a:r>
                          <a:r>
                            <a:rPr lang="en-GB" sz="4800" baseline="0" dirty="0"/>
                            <a:t> ranking relation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9722" r="-163" b="-4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6073" r="-163" b="-7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de-CH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be</a:t>
                          </a:r>
                          <a:r>
                            <a:rPr lang="en-GB" sz="4800" baseline="0" dirty="0"/>
                            <a:t> a list of ranking attributes. The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b="0" dirty="0"/>
                            <a:t> </a:t>
                          </a:r>
                          <a:r>
                            <a:rPr lang="en-GB" sz="4800" dirty="0"/>
                            <a:t>imposes</a:t>
                          </a:r>
                          <a:r>
                            <a:rPr lang="en-GB" sz="4800" baseline="0" dirty="0"/>
                            <a:t> the order induced by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thus</a:t>
                          </a:r>
                          <a:r>
                            <a:rPr lang="en-GB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9722" r="-163" b="-2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41799" r="-163" b="-12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090712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8BC8-9ED2-B84A-D46C-C9575248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Relational Algebra</a:t>
            </a:r>
            <a:br>
              <a:rPr lang="en-CH" dirty="0"/>
            </a:br>
            <a:r>
              <a:rPr lang="en-CH" sz="3600" dirty="0">
                <a:solidFill>
                  <a:schemeClr val="bg2"/>
                </a:solidFill>
              </a:rPr>
              <a:t>s,k-selection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93903-0ECE-7243-511D-C8B02B6D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/>
                            <a:t>s,k-selection</a:t>
                          </a:r>
                          <a:r>
                            <a:rPr lang="de-CH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en-GB" sz="4800" baseline="0" dirty="0"/>
                            <a:t> and 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en-GB" sz="4800" dirty="0"/>
                            <a:t>. The </a:t>
                          </a:r>
                          <a:r>
                            <a:rPr lang="en-GB" sz="4800" dirty="0" err="1"/>
                            <a:t>s,k</a:t>
                          </a:r>
                          <a:r>
                            <a:rPr lang="en-GB" sz="4800" dirty="0"/>
                            <a:t>-selection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 selects tuples based on the ranking.</a:t>
                          </a:r>
                        </a:p>
                        <a:p>
                          <a:pPr algn="just"/>
                          <a:endParaRPr lang="en-GB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m:rPr>
                                    <m:sty m:val="p"/>
                                  </m:rP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𝑅𝐴𝑁𝐾</m:t>
                                </m:r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GB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8000" r="-163" b="-3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32271" r="-163" b="-51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457957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8D1A-EC23-1245-9A30-BA6E59E4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Expressing Proximity Based Queries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D355-05E0-994E-8DCB-83794083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,↓</m:t>
                                    </m:r>
                                  </m:sup>
                                </m:sSup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,↓</m:t>
                                        </m:r>
                                      </m:sub>
                                    </m:sSub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↑</m:t>
                                      </m:r>
                                    </m:sub>
                                  </m:sSub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,↑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𝑌𝑒𝑎𝑟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=1954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6823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p>
                                            <m:r>
                                              <a:rPr lang="de-CH" sz="4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∅</m:t>
                                            </m:r>
                                          </m:sup>
                                        </m:s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𝑎𝑣𝑔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97531" r="-81" b="-5209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195122" r="-81" b="-4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18421" r="-81" b="-3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61364" r="-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102812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01235" r="-81" b="-117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93902" r="-81" b="-15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57899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DEAD-A97C-7C4C-B441-1E7FF4E8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027E-B8AE-408C-96F6-1C73F5D9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 with attributes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) and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GB" sz="4800" dirty="0"/>
                            <a:t> be a relational expression involving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 Let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further be an index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GB" sz="4800" dirty="0"/>
                            <a:t>. We call the replacement of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CH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an </a:t>
                          </a:r>
                          <a:r>
                            <a:rPr lang="en-GB" sz="4800" i="1" dirty="0">
                              <a:solidFill>
                                <a:schemeClr val="accent5"/>
                              </a:solidFill>
                            </a:rPr>
                            <a:t>exact index replacement </a:t>
                          </a:r>
                          <a:r>
                            <a:rPr lang="en-GB" sz="4800" dirty="0"/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1225" r="-82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BCE415-2D9D-6852-26E8-3FC894F61251}"/>
              </a:ext>
            </a:extLst>
          </p:cNvPr>
          <p:cNvSpPr txBox="1"/>
          <p:nvPr/>
        </p:nvSpPr>
        <p:spPr>
          <a:xfrm>
            <a:off x="7703128" y="12350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endParaRPr lang="en-CH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/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/>
                  <a:t>Observation: </a:t>
                </a:r>
                <a:r>
                  <a:rPr lang="en-GB" sz="3600" dirty="0"/>
                  <a:t>Index can be seen as a “copy” of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GB" sz="3600" dirty="0">
                    <a:sym typeface="Wingdings" pitchFamily="2" charset="2"/>
                  </a:rPr>
                  <a:t> and its attributes</a:t>
                </a:r>
                <a:br>
                  <a:rPr lang="en-GB" sz="3600" dirty="0">
                    <a:sym typeface="Wingdings" pitchFamily="2" charset="2"/>
                  </a:rPr>
                </a:br>
                <a:r>
                  <a:rPr lang="en-GB" sz="3600" dirty="0">
                    <a:sym typeface="Wingdings" pitchFamily="2" charset="2"/>
                  </a:rPr>
                  <a:t></a:t>
                </a:r>
                <a:r>
                  <a:rPr lang="en-GB" sz="3600" dirty="0"/>
                  <a:t> All attributes not contained in the index can be reconstructed using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de-CH" sz="3600" dirty="0">
                  <a:ea typeface="Cambria Math" panose="02040503050406030204" pitchFamily="18" charset="0"/>
                </a:endParaRPr>
              </a:p>
              <a:p>
                <a:r>
                  <a:rPr lang="en-GB" sz="3600" dirty="0">
                    <a:sym typeface="Wingdings" pitchFamily="2" charset="2"/>
                  </a:rPr>
                  <a:t> Index is always considered an auxiliary data structure</a:t>
                </a:r>
                <a:endParaRPr lang="en-GB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blipFill>
                <a:blip r:embed="rId3"/>
                <a:stretch>
                  <a:fillRect l="-1142" t="-5755" b="-11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/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ts val="4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p>
                      </m:sSubSup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⋈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𝑇𝐼𝐷</m:t>
                          </m:r>
                        </m:sub>
                      </m:sSub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p>
                          </m:sSubSup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H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blipFill>
                <a:blip r:embed="rId4"/>
                <a:stretch>
                  <a:fillRect l="-1460" t="-7018" r="-2068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DFB563-40E8-E278-3383-F4A97DD0F542}"/>
              </a:ext>
            </a:extLst>
          </p:cNvPr>
          <p:cNvSpPr/>
          <p:nvPr/>
        </p:nvSpPr>
        <p:spPr>
          <a:xfrm>
            <a:off x="6719392" y="10170368"/>
            <a:ext cx="110892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3073B-5595-21B5-130E-BAE3B07D674A}"/>
              </a:ext>
            </a:extLst>
          </p:cNvPr>
          <p:cNvSpPr txBox="1"/>
          <p:nvPr/>
        </p:nvSpPr>
        <p:spPr>
          <a:xfrm>
            <a:off x="4228338" y="11825834"/>
            <a:ext cx="1584176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r>
              <a:rPr lang="en-CH" sz="8000" b="1" dirty="0">
                <a:solidFill>
                  <a:schemeClr val="accent5"/>
                </a:solidFill>
              </a:rPr>
              <a:t>“Fetch”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B009A4-8815-41E6-9425-81FFF56E9E8E}"/>
              </a:ext>
            </a:extLst>
          </p:cNvPr>
          <p:cNvCxnSpPr>
            <a:stCxn id="7" idx="0"/>
            <a:endCxn id="3" idx="1"/>
          </p:cNvCxnSpPr>
          <p:nvPr/>
        </p:nvCxnSpPr>
        <p:spPr>
          <a:xfrm flipV="1">
            <a:off x="5020427" y="10746433"/>
            <a:ext cx="1698966" cy="107940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82908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1DAB-08E3-8ED7-E454-B7C0130C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C799-FBCA-AC15-2F22-76EED5D5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866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26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559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Special implementation of NNS, FNS or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de-CH" sz="4800" b="0" dirty="0"/>
                            <a:t>NN</a:t>
                          </a:r>
                          <a:endParaRPr lang="en-CH" sz="4800" b="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9722" r="-169439" b="-6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37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42021" r="-169439" b="-164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64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05385" r="-169439" b="-13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23034" r="-169439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120000" t="-223034" r="-48730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432023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23A-EB6D-C4AC-8000-B89C2D2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Write Model of an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be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relations</a:t>
                          </a:r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SCH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and</a:t>
                          </a:r>
                          <a:r>
                            <a:rPr lang="en-GB" sz="48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 be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tuples</a:t>
                          </a:r>
                          <a:r>
                            <a:rPr lang="en-CH" sz="4800" dirty="0"/>
                            <a:t>. We call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⋅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INSERT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UPDATE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DELETE</m:t>
                                  </m:r>
                                </m:e>
                              </m:d>
                            </m:oMath>
                          </a14:m>
                          <a:r>
                            <a:rPr lang="en-CH" sz="4800" dirty="0"/>
                            <a:t>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 operation </a:t>
                          </a:r>
                          <a:r>
                            <a:rPr lang="en-CH" sz="4800" dirty="0"/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OP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CH" sz="4800" dirty="0"/>
                            <a:t>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</a:t>
                          </a:r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2114" r="-65" b="-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785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26527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write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𝑊𝑅𝐼𝑇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𝐸𝑀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if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 can be applied to the index and applies it if possible given</a:t>
                          </a:r>
                          <a:r>
                            <a:rPr lang="en-CH" sz="4800" baseline="0" dirty="0"/>
                            <a:t> additional parameters</a:t>
                          </a:r>
                          <a:r>
                            <a:rPr lang="en-CH" sz="4800" dirty="0"/>
                            <a:t>. 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𝑊𝑅𝐼𝑇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𝐸𝑀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𝑡𝑟𝑢𝑒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𝑓𝑎𝑙𝑠𝑒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7094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t="-21277" r="-65" b="-110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BC135-0E6C-B46C-0589-088A51E160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162625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9F8-293B-9A12-F76B-080ECDFA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Multimedia Analytics (and Interactive Retrieval)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F78B23-66FF-1840-097E-81F15D207FD1}"/>
              </a:ext>
            </a:extLst>
          </p:cNvPr>
          <p:cNvSpPr/>
          <p:nvPr/>
        </p:nvSpPr>
        <p:spPr>
          <a:xfrm>
            <a:off x="5902234" y="6045481"/>
            <a:ext cx="1859797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2ECC11-98BC-D8C0-F345-B0A30AEA7CA4}"/>
              </a:ext>
            </a:extLst>
          </p:cNvPr>
          <p:cNvSpPr/>
          <p:nvPr/>
        </p:nvSpPr>
        <p:spPr>
          <a:xfrm>
            <a:off x="9265366" y="3931987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A07B9F-D64A-DC01-541F-4F088607F213}"/>
              </a:ext>
            </a:extLst>
          </p:cNvPr>
          <p:cNvSpPr/>
          <p:nvPr/>
        </p:nvSpPr>
        <p:spPr>
          <a:xfrm>
            <a:off x="9271716" y="8554965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Models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4E1085D-4A4D-DA06-1502-5EAA82D9E3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rot="16200000" flipH="1">
            <a:off x="7703170" y="6669486"/>
            <a:ext cx="4016019" cy="635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9AE7090B-6FAC-868F-1765-0F05049D13F2}"/>
              </a:ext>
            </a:extLst>
          </p:cNvPr>
          <p:cNvCxnSpPr>
            <a:cxnSpLocks/>
            <a:stCxn id="28" idx="7"/>
            <a:endCxn id="27" idx="5"/>
          </p:cNvCxnSpPr>
          <p:nvPr/>
        </p:nvCxnSpPr>
        <p:spPr>
          <a:xfrm rot="16200000" flipV="1">
            <a:off x="9840414" y="6669487"/>
            <a:ext cx="4016019" cy="635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545C8C-8B87-63C4-904D-DC3208766383}"/>
              </a:ext>
            </a:extLst>
          </p:cNvPr>
          <p:cNvSpPr/>
          <p:nvPr/>
        </p:nvSpPr>
        <p:spPr>
          <a:xfrm>
            <a:off x="15873531" y="6355310"/>
            <a:ext cx="2711192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Knowledge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530A3F-26B1-21F3-DA54-3721E1CDBB03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6832133" y="4361173"/>
            <a:ext cx="2433233" cy="168430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12A540-6A73-3FAB-8BB0-BED02067A8F4}"/>
              </a:ext>
            </a:extLst>
          </p:cNvPr>
          <p:cNvCxnSpPr>
            <a:cxnSpLocks/>
            <a:stCxn id="27" idx="6"/>
            <a:endCxn id="45" idx="0"/>
          </p:cNvCxnSpPr>
          <p:nvPr/>
        </p:nvCxnSpPr>
        <p:spPr>
          <a:xfrm>
            <a:off x="12287886" y="4361173"/>
            <a:ext cx="4941241" cy="1994137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6B4BD8-808D-FD61-0032-C3B3C55CC3A3}"/>
              </a:ext>
            </a:extLst>
          </p:cNvPr>
          <p:cNvCxnSpPr>
            <a:cxnSpLocks/>
            <a:stCxn id="26" idx="4"/>
            <a:endCxn id="28" idx="2"/>
          </p:cNvCxnSpPr>
          <p:nvPr/>
        </p:nvCxnSpPr>
        <p:spPr>
          <a:xfrm>
            <a:off x="6832133" y="6903852"/>
            <a:ext cx="2439583" cy="2080299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95CA4C-19AD-0933-3EA1-ABB405F4AE3B}"/>
              </a:ext>
            </a:extLst>
          </p:cNvPr>
          <p:cNvCxnSpPr>
            <a:cxnSpLocks/>
            <a:stCxn id="28" idx="6"/>
            <a:endCxn id="45" idx="4"/>
          </p:cNvCxnSpPr>
          <p:nvPr/>
        </p:nvCxnSpPr>
        <p:spPr>
          <a:xfrm flipV="1">
            <a:off x="12294236" y="7213681"/>
            <a:ext cx="4934891" cy="1770470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84882AC-01AC-F769-315D-320084F97DE5}"/>
              </a:ext>
            </a:extLst>
          </p:cNvPr>
          <p:cNvCxnSpPr>
            <a:cxnSpLocks/>
            <a:stCxn id="45" idx="4"/>
            <a:endCxn id="26" idx="4"/>
          </p:cNvCxnSpPr>
          <p:nvPr/>
        </p:nvCxnSpPr>
        <p:spPr>
          <a:xfrm rot="5400000" flipH="1">
            <a:off x="11875715" y="1860270"/>
            <a:ext cx="309829" cy="10396994"/>
          </a:xfrm>
          <a:prstGeom prst="bentConnector3">
            <a:avLst>
              <a:gd name="adj1" fmla="val -1472702"/>
            </a:avLst>
          </a:prstGeom>
          <a:noFill/>
          <a:ln w="1905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6AE9CC8-8DD8-5FB9-406D-120C660B7DB3}"/>
              </a:ext>
            </a:extLst>
          </p:cNvPr>
          <p:cNvCxnSpPr>
            <a:cxnSpLocks/>
            <a:stCxn id="26" idx="1"/>
            <a:endCxn id="26" idx="3"/>
          </p:cNvCxnSpPr>
          <p:nvPr/>
        </p:nvCxnSpPr>
        <p:spPr>
          <a:xfrm rot="16200000" flipH="1">
            <a:off x="5871115" y="6474666"/>
            <a:ext cx="606959" cy="12700"/>
          </a:xfrm>
          <a:prstGeom prst="curvedConnector5">
            <a:avLst>
              <a:gd name="adj1" fmla="val -37663"/>
              <a:gd name="adj2" fmla="val -4983425"/>
              <a:gd name="adj3" fmla="val 13766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B8201D02-EE5E-67BF-7DD1-9528DA449054}"/>
              </a:ext>
            </a:extLst>
          </p:cNvPr>
          <p:cNvCxnSpPr>
            <a:cxnSpLocks/>
            <a:stCxn id="27" idx="7"/>
            <a:endCxn id="27" idx="1"/>
          </p:cNvCxnSpPr>
          <p:nvPr/>
        </p:nvCxnSpPr>
        <p:spPr>
          <a:xfrm rot="16200000" flipV="1">
            <a:off x="10776626" y="2989071"/>
            <a:ext cx="12700" cy="2137244"/>
          </a:xfrm>
          <a:prstGeom prst="curvedConnector3">
            <a:avLst>
              <a:gd name="adj1" fmla="val 4517811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CFFCD173-ADDF-2437-A5F8-AD5589F06E23}"/>
              </a:ext>
            </a:extLst>
          </p:cNvPr>
          <p:cNvCxnSpPr>
            <a:cxnSpLocks/>
            <a:stCxn id="28" idx="3"/>
            <a:endCxn id="28" idx="5"/>
          </p:cNvCxnSpPr>
          <p:nvPr/>
        </p:nvCxnSpPr>
        <p:spPr>
          <a:xfrm rot="16200000" flipH="1">
            <a:off x="10782976" y="8219008"/>
            <a:ext cx="12700" cy="2137244"/>
          </a:xfrm>
          <a:prstGeom prst="curvedConnector3">
            <a:avLst>
              <a:gd name="adj1" fmla="val 5093811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D54E45B-2D45-CA76-F8DA-45D998C8F543}"/>
              </a:ext>
            </a:extLst>
          </p:cNvPr>
          <p:cNvSpPr txBox="1"/>
          <p:nvPr/>
        </p:nvSpPr>
        <p:spPr>
          <a:xfrm flipH="1">
            <a:off x="6973154" y="4674459"/>
            <a:ext cx="1127239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Mapping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3B179-91BE-B150-15DE-E7597665A182}"/>
              </a:ext>
            </a:extLst>
          </p:cNvPr>
          <p:cNvSpPr txBox="1"/>
          <p:nvPr/>
        </p:nvSpPr>
        <p:spPr>
          <a:xfrm flipH="1">
            <a:off x="7198411" y="7928110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</a:t>
            </a:r>
            <a:r>
              <a:rPr lang="en-GB" sz="2000" b="1" dirty="0"/>
              <a:t>a Mining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12D78B-C6A1-C292-AF09-EFFDE1425680}"/>
              </a:ext>
            </a:extLst>
          </p:cNvPr>
          <p:cNvSpPr txBox="1"/>
          <p:nvPr/>
        </p:nvSpPr>
        <p:spPr>
          <a:xfrm rot="16200000" flipH="1">
            <a:off x="8890856" y="6136120"/>
            <a:ext cx="1127239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Building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B1E3BD-BD79-49E9-3491-3D7BFA8B0361}"/>
              </a:ext>
            </a:extLst>
          </p:cNvPr>
          <p:cNvSpPr txBox="1"/>
          <p:nvPr/>
        </p:nvSpPr>
        <p:spPr>
          <a:xfrm rot="16200000" flipH="1">
            <a:off x="11299202" y="6173646"/>
            <a:ext cx="1573506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6D208E-9303-E4E0-5F99-1C5CCACBEACE}"/>
              </a:ext>
            </a:extLst>
          </p:cNvPr>
          <p:cNvSpPr txBox="1"/>
          <p:nvPr/>
        </p:nvSpPr>
        <p:spPr>
          <a:xfrm flipH="1">
            <a:off x="10177958" y="3014616"/>
            <a:ext cx="143057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Interaction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3536AF-4EE1-80FF-B01A-77EB13B02187}"/>
              </a:ext>
            </a:extLst>
          </p:cNvPr>
          <p:cNvSpPr txBox="1"/>
          <p:nvPr/>
        </p:nvSpPr>
        <p:spPr>
          <a:xfrm flipH="1">
            <a:off x="4989568" y="7122714"/>
            <a:ext cx="194200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Transformation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F872C7-1C5F-8383-6A06-C8811ED2E4B6}"/>
              </a:ext>
            </a:extLst>
          </p:cNvPr>
          <p:cNvSpPr txBox="1"/>
          <p:nvPr/>
        </p:nvSpPr>
        <p:spPr>
          <a:xfrm flipH="1">
            <a:off x="10076478" y="9785675"/>
            <a:ext cx="140029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Refinement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CBF9D9-0915-49FB-96C9-E881C6A869E7}"/>
              </a:ext>
            </a:extLst>
          </p:cNvPr>
          <p:cNvSpPr txBox="1"/>
          <p:nvPr/>
        </p:nvSpPr>
        <p:spPr>
          <a:xfrm>
            <a:off x="610666" y="12231890"/>
            <a:ext cx="1720030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 err="1">
                <a:solidFill>
                  <a:schemeClr val="accent4"/>
                </a:solidFill>
                <a:effectLst/>
              </a:rPr>
              <a:t>Seebacher</a:t>
            </a:r>
            <a:r>
              <a:rPr lang="en-GB" sz="2400" dirty="0">
                <a:solidFill>
                  <a:schemeClr val="accent4"/>
                </a:solidFill>
                <a:effectLst/>
              </a:rPr>
              <a:t> et al. (2017). Visual Analytics and Similarity Search: Concepts and Challenges for Retrieval Considering Users, Tasks, and Data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2152-2AD2-A69B-5B78-43E7A14E98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</a:t>
            </a:fld>
            <a:endParaRPr lang="en-CH" dirty="0"/>
          </a:p>
        </p:txBody>
      </p:sp>
      <p:pic>
        <p:nvPicPr>
          <p:cNvPr id="30" name="Graphic 29" descr="Database outline">
            <a:extLst>
              <a:ext uri="{FF2B5EF4-FFF2-40B4-BE49-F238E27FC236}">
                <a16:creationId xmlns:a16="http://schemas.microsoft.com/office/drawing/2014/main" id="{AF08C7C8-BCB8-C232-8021-14D965F4A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7586" y="8424015"/>
            <a:ext cx="2232027" cy="2232027"/>
          </a:xfrm>
          <a:prstGeom prst="rect">
            <a:avLst/>
          </a:prstGeom>
        </p:spPr>
      </p:pic>
      <p:pic>
        <p:nvPicPr>
          <p:cNvPr id="31" name="Picture 3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8957C1D-14EB-3ED0-84AA-A777C91E7E8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649" y="4829471"/>
            <a:ext cx="727243" cy="545432"/>
          </a:xfrm>
          <a:prstGeom prst="rect">
            <a:avLst/>
          </a:prstGeom>
        </p:spPr>
      </p:pic>
      <p:pic>
        <p:nvPicPr>
          <p:cNvPr id="32" name="Picture 3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5E1CB14E-33BB-74C3-3D89-ADF93180BE9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199" y="4365629"/>
            <a:ext cx="663073" cy="497305"/>
          </a:xfrm>
          <a:prstGeom prst="rect">
            <a:avLst/>
          </a:prstGeom>
        </p:spPr>
      </p:pic>
      <p:pic>
        <p:nvPicPr>
          <p:cNvPr id="34" name="Picture 33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5266DC33-0405-B547-3CDE-9B3E1A031A4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933" y="3864435"/>
            <a:ext cx="671763" cy="895684"/>
          </a:xfrm>
          <a:prstGeom prst="rect">
            <a:avLst/>
          </a:prstGeom>
        </p:spPr>
      </p:pic>
      <p:pic>
        <p:nvPicPr>
          <p:cNvPr id="35" name="Picture 34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39EE3EF9-C71D-AB8B-7EF9-508CC66F4DB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7465" y="4950315"/>
            <a:ext cx="671763" cy="895684"/>
          </a:xfrm>
          <a:prstGeom prst="rect">
            <a:avLst/>
          </a:prstGeom>
        </p:spPr>
      </p:pic>
      <p:pic>
        <p:nvPicPr>
          <p:cNvPr id="36" name="Picture 35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6A698F82-6267-6601-6E18-857CF3C0E33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733" y="3542923"/>
            <a:ext cx="656039" cy="8747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B2AE7D3-23A6-8C45-7808-67EE37768F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8315" y="4557464"/>
            <a:ext cx="840929" cy="630697"/>
          </a:xfrm>
          <a:prstGeom prst="rect">
            <a:avLst/>
          </a:prstGeom>
        </p:spPr>
      </p:pic>
      <p:pic>
        <p:nvPicPr>
          <p:cNvPr id="38" name="Picture 37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E84C7606-3260-52EA-A49C-2F6C18F0BD2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938" y="3569570"/>
            <a:ext cx="656039" cy="874718"/>
          </a:xfrm>
          <a:prstGeom prst="rect">
            <a:avLst/>
          </a:prstGeom>
        </p:spPr>
      </p:pic>
      <p:pic>
        <p:nvPicPr>
          <p:cNvPr id="40" name="Picture 39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95E5E1F3-4A46-FD52-0E24-E822453F673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734" y="5315590"/>
            <a:ext cx="656039" cy="874718"/>
          </a:xfrm>
          <a:prstGeom prst="rect">
            <a:avLst/>
          </a:prstGeom>
        </p:spPr>
      </p:pic>
      <p:pic>
        <p:nvPicPr>
          <p:cNvPr id="41" name="Picture 40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A38ED6DC-169E-E1F6-768B-C8C26D3E9D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6101" y="5117792"/>
            <a:ext cx="707858" cy="94381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93C2DF6-CEDA-ED44-FE13-60ECA83BBF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57948" y="2329596"/>
            <a:ext cx="2508858" cy="123476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230BCFB2-5563-E647-FD84-736142E3D2B8}"/>
              </a:ext>
            </a:extLst>
          </p:cNvPr>
          <p:cNvSpPr txBox="1"/>
          <p:nvPr/>
        </p:nvSpPr>
        <p:spPr>
          <a:xfrm>
            <a:off x="1946014" y="10623670"/>
            <a:ext cx="1381789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Database</a:t>
            </a:r>
          </a:p>
        </p:txBody>
      </p:sp>
      <p:pic>
        <p:nvPicPr>
          <p:cNvPr id="107" name="Graphic 106" descr="Statistics with solid fill">
            <a:extLst>
              <a:ext uri="{FF2B5EF4-FFF2-40B4-BE49-F238E27FC236}">
                <a16:creationId xmlns:a16="http://schemas.microsoft.com/office/drawing/2014/main" id="{342E974B-EE96-0E68-7902-B87A93CB3B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53448" y="9159866"/>
            <a:ext cx="1362150" cy="1362150"/>
          </a:xfrm>
          <a:prstGeom prst="rect">
            <a:avLst/>
          </a:prstGeom>
        </p:spPr>
      </p:pic>
      <p:pic>
        <p:nvPicPr>
          <p:cNvPr id="109" name="Graphic 108" descr="Radar Chart with solid fill">
            <a:extLst>
              <a:ext uri="{FF2B5EF4-FFF2-40B4-BE49-F238E27FC236}">
                <a16:creationId xmlns:a16="http://schemas.microsoft.com/office/drawing/2014/main" id="{3B9792E5-6744-4B77-2485-4351160D1A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01041" y="10242210"/>
            <a:ext cx="1533145" cy="1533145"/>
          </a:xfrm>
          <a:prstGeom prst="rect">
            <a:avLst/>
          </a:prstGeom>
        </p:spPr>
      </p:pic>
      <p:pic>
        <p:nvPicPr>
          <p:cNvPr id="117" name="Graphic 116" descr="Network with solid fill">
            <a:extLst>
              <a:ext uri="{FF2B5EF4-FFF2-40B4-BE49-F238E27FC236}">
                <a16:creationId xmlns:a16="http://schemas.microsoft.com/office/drawing/2014/main" id="{5CA2876D-D0E1-D640-0ECA-D8592B7E225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925478" y="9281128"/>
            <a:ext cx="1362151" cy="1362151"/>
          </a:xfrm>
          <a:prstGeom prst="rect">
            <a:avLst/>
          </a:prstGeom>
        </p:spPr>
      </p:pic>
      <p:pic>
        <p:nvPicPr>
          <p:cNvPr id="131" name="Graphic 130" descr="Lights On with solid fill">
            <a:extLst>
              <a:ext uri="{FF2B5EF4-FFF2-40B4-BE49-F238E27FC236}">
                <a16:creationId xmlns:a16="http://schemas.microsoft.com/office/drawing/2014/main" id="{873A604C-81A1-B34A-CD7C-191D002650F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831398" y="6006966"/>
            <a:ext cx="1552829" cy="15528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298BB8-B7F7-6847-B5DD-43F2B32286D0}"/>
                  </a:ext>
                </a:extLst>
              </p:cNvPr>
              <p:cNvSpPr txBox="1"/>
              <p:nvPr/>
            </p:nvSpPr>
            <p:spPr>
              <a:xfrm>
                <a:off x="761509" y="7502889"/>
                <a:ext cx="1329208" cy="12697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GB" sz="28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chemeClr val="bg2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28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bg2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28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bg2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28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chemeClr val="bg2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A298BB8-B7F7-6847-B5DD-43F2B3228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09" y="7502889"/>
                <a:ext cx="1329208" cy="1269707"/>
              </a:xfrm>
              <a:prstGeom prst="rect">
                <a:avLst/>
              </a:prstGeom>
              <a:blipFill>
                <a:blip r:embed="rId23"/>
                <a:stretch>
                  <a:fillRect b="-495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TextBox 133">
            <a:extLst>
              <a:ext uri="{FF2B5EF4-FFF2-40B4-BE49-F238E27FC236}">
                <a16:creationId xmlns:a16="http://schemas.microsoft.com/office/drawing/2014/main" id="{41998691-334C-4E00-4116-3FD79E8D105B}"/>
              </a:ext>
            </a:extLst>
          </p:cNvPr>
          <p:cNvSpPr txBox="1"/>
          <p:nvPr/>
        </p:nvSpPr>
        <p:spPr>
          <a:xfrm>
            <a:off x="3108641" y="8046766"/>
            <a:ext cx="161582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rabbit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F370D67-54FF-C0DC-43A4-7484B1A2C588}"/>
              </a:ext>
            </a:extLst>
          </p:cNvPr>
          <p:cNvSpPr txBox="1"/>
          <p:nvPr/>
        </p:nvSpPr>
        <p:spPr>
          <a:xfrm>
            <a:off x="3809155" y="8401002"/>
            <a:ext cx="1370382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bunny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5219357-37D1-16B4-7D5A-C26D0AA14E8F}"/>
              </a:ext>
            </a:extLst>
          </p:cNvPr>
          <p:cNvSpPr txBox="1"/>
          <p:nvPr/>
        </p:nvSpPr>
        <p:spPr>
          <a:xfrm>
            <a:off x="3850537" y="7676933"/>
            <a:ext cx="169527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bg2"/>
                </a:solidFill>
                <a:latin typeface="Monaco" pitchFamily="2" charset="77"/>
              </a:rPr>
              <a:t>outdoors</a:t>
            </a:r>
          </a:p>
        </p:txBody>
      </p:sp>
    </p:spTree>
    <p:extLst>
      <p:ext uri="{BB962C8B-B14F-4D97-AF65-F5344CB8AC3E}">
        <p14:creationId xmlns:p14="http://schemas.microsoft.com/office/powerpoint/2010/main" val="675938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5" grpId="0" animBg="1"/>
      <p:bldP spid="68" grpId="0"/>
      <p:bldP spid="69" grpId="0"/>
      <p:bldP spid="70" grpId="0"/>
      <p:bldP spid="71" grpId="0"/>
      <p:bldP spid="77" grpId="0"/>
      <p:bldP spid="78" grpId="0"/>
      <p:bldP spid="79" grpId="0"/>
      <p:bldP spid="101" grpId="0"/>
      <p:bldP spid="133" grpId="0"/>
      <p:bldP spid="134" grpId="0"/>
      <p:bldP spid="135" grpId="0"/>
      <p:bldP spid="1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2FC5-CD36-CC4F-9052-4A60D4D8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Failure Model and State of an Index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6A3B-A4F1-1F4C-A6B6-DCBBB33F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40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failure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𝐹𝐴𝐼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𝐿𝑀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the new state of an index given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, the output of the write</a:t>
                          </a:r>
                          <a:r>
                            <a:rPr lang="en-CH" sz="4800" baseline="0" dirty="0"/>
                            <a:t>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CH" sz="4800" dirty="0"/>
                            <a:t> and additional parameters.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𝐹𝐴𝐼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𝐿𝑀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𝐶𝐿𝐸𝐴𝑁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𝐷𝐼𝑅𝑇𝑌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𝑆𝑇𝐴𝐿𝐸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8016" r="-82" b="-125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901105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D07852F4-63EB-F40D-3CF8-A2510CD7BB17}"/>
              </a:ext>
            </a:extLst>
          </p:cNvPr>
          <p:cNvSpPr txBox="1"/>
          <p:nvPr/>
        </p:nvSpPr>
        <p:spPr>
          <a:xfrm>
            <a:off x="12909600" y="10038761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C9B72-86C7-0F1B-F34C-0DC8D09C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Example: Write Model for a VA file [1]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C6D0F0-1D1A-C154-0D75-E4EED09B214D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239F69-0E8D-978E-6FD4-52086DC3D0EE}"/>
              </a:ext>
            </a:extLst>
          </p:cNvPr>
          <p:cNvCxnSpPr>
            <a:cxnSpLocks/>
          </p:cNvCxnSpPr>
          <p:nvPr/>
        </p:nvCxnSpPr>
        <p:spPr>
          <a:xfrm>
            <a:off x="1413387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52843A-D676-D701-0950-4994C034703A}"/>
              </a:ext>
            </a:extLst>
          </p:cNvPr>
          <p:cNvCxnSpPr>
            <a:cxnSpLocks/>
          </p:cNvCxnSpPr>
          <p:nvPr/>
        </p:nvCxnSpPr>
        <p:spPr>
          <a:xfrm>
            <a:off x="1484671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D6BA80-1D59-B5FB-9188-2D3D4CD0F088}"/>
              </a:ext>
            </a:extLst>
          </p:cNvPr>
          <p:cNvCxnSpPr>
            <a:cxnSpLocks/>
          </p:cNvCxnSpPr>
          <p:nvPr/>
        </p:nvCxnSpPr>
        <p:spPr>
          <a:xfrm>
            <a:off x="1549072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F042DD-88DA-A541-87CB-50D5326553DC}"/>
              </a:ext>
            </a:extLst>
          </p:cNvPr>
          <p:cNvCxnSpPr>
            <a:cxnSpLocks/>
          </p:cNvCxnSpPr>
          <p:nvPr/>
        </p:nvCxnSpPr>
        <p:spPr>
          <a:xfrm>
            <a:off x="1620356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BA69F3-6403-6723-D847-F31C550FFFD5}"/>
              </a:ext>
            </a:extLst>
          </p:cNvPr>
          <p:cNvCxnSpPr>
            <a:cxnSpLocks/>
          </p:cNvCxnSpPr>
          <p:nvPr/>
        </p:nvCxnSpPr>
        <p:spPr>
          <a:xfrm>
            <a:off x="1691640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2A096B-0808-8103-D0A9-50C3E4E84B5C}"/>
              </a:ext>
            </a:extLst>
          </p:cNvPr>
          <p:cNvCxnSpPr>
            <a:cxnSpLocks/>
          </p:cNvCxnSpPr>
          <p:nvPr/>
        </p:nvCxnSpPr>
        <p:spPr>
          <a:xfrm>
            <a:off x="1764890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DE87F-FED8-CC76-B95C-96AE958FE3F7}"/>
              </a:ext>
            </a:extLst>
          </p:cNvPr>
          <p:cNvCxnSpPr>
            <a:cxnSpLocks/>
          </p:cNvCxnSpPr>
          <p:nvPr/>
        </p:nvCxnSpPr>
        <p:spPr>
          <a:xfrm>
            <a:off x="1836174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010C37-290C-DF2B-C6B3-4930D4DB077F}"/>
              </a:ext>
            </a:extLst>
          </p:cNvPr>
          <p:cNvCxnSpPr>
            <a:cxnSpLocks/>
          </p:cNvCxnSpPr>
          <p:nvPr/>
        </p:nvCxnSpPr>
        <p:spPr>
          <a:xfrm>
            <a:off x="1907458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4F1080-F257-2BCB-2FA2-6234CB0902E1}"/>
              </a:ext>
            </a:extLst>
          </p:cNvPr>
          <p:cNvCxnSpPr>
            <a:cxnSpLocks/>
          </p:cNvCxnSpPr>
          <p:nvPr/>
        </p:nvCxnSpPr>
        <p:spPr>
          <a:xfrm>
            <a:off x="1980708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8C24B-EB4B-B7D5-AE86-A47DCF2AB021}"/>
              </a:ext>
            </a:extLst>
          </p:cNvPr>
          <p:cNvCxnSpPr>
            <a:cxnSpLocks/>
          </p:cNvCxnSpPr>
          <p:nvPr/>
        </p:nvCxnSpPr>
        <p:spPr>
          <a:xfrm>
            <a:off x="2051992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B809A6-9645-2F37-C345-8A6F129C5CAC}"/>
              </a:ext>
            </a:extLst>
          </p:cNvPr>
          <p:cNvCxnSpPr>
            <a:cxnSpLocks/>
          </p:cNvCxnSpPr>
          <p:nvPr/>
        </p:nvCxnSpPr>
        <p:spPr>
          <a:xfrm>
            <a:off x="2123276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70FD28-2F3B-3228-F8F1-F1245A8E525B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2D2577-D9A4-C59F-59CA-E88E9DC666A4}"/>
              </a:ext>
            </a:extLst>
          </p:cNvPr>
          <p:cNvCxnSpPr>
            <a:cxnSpLocks/>
          </p:cNvCxnSpPr>
          <p:nvPr/>
        </p:nvCxnSpPr>
        <p:spPr>
          <a:xfrm>
            <a:off x="13421032" y="493087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E2F5BE-7051-EF8A-B645-343A8C643C4D}"/>
              </a:ext>
            </a:extLst>
          </p:cNvPr>
          <p:cNvCxnSpPr>
            <a:cxnSpLocks/>
          </p:cNvCxnSpPr>
          <p:nvPr/>
        </p:nvCxnSpPr>
        <p:spPr>
          <a:xfrm>
            <a:off x="13421032" y="5673212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068A84-7B21-DEDE-C43E-F8B6A72D85F2}"/>
              </a:ext>
            </a:extLst>
          </p:cNvPr>
          <p:cNvCxnSpPr>
            <a:cxnSpLocks/>
          </p:cNvCxnSpPr>
          <p:nvPr/>
        </p:nvCxnSpPr>
        <p:spPr>
          <a:xfrm>
            <a:off x="13421032" y="638605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CDA9D2-5CB2-0848-94C5-2B6FA8CFB9C6}"/>
              </a:ext>
            </a:extLst>
          </p:cNvPr>
          <p:cNvCxnSpPr>
            <a:cxnSpLocks/>
          </p:cNvCxnSpPr>
          <p:nvPr/>
        </p:nvCxnSpPr>
        <p:spPr>
          <a:xfrm>
            <a:off x="13421032" y="7098889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9F6BF0-2707-EF4D-59DF-B2373CBFBDC2}"/>
              </a:ext>
            </a:extLst>
          </p:cNvPr>
          <p:cNvCxnSpPr>
            <a:cxnSpLocks/>
          </p:cNvCxnSpPr>
          <p:nvPr/>
        </p:nvCxnSpPr>
        <p:spPr>
          <a:xfrm>
            <a:off x="13421032" y="7831393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592F25-87EF-DEEB-EDD9-A84A2A766906}"/>
              </a:ext>
            </a:extLst>
          </p:cNvPr>
          <p:cNvCxnSpPr>
            <a:cxnSpLocks/>
          </p:cNvCxnSpPr>
          <p:nvPr/>
        </p:nvCxnSpPr>
        <p:spPr>
          <a:xfrm>
            <a:off x="13421032" y="8544231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D2526D-DBE2-4E7F-42B1-560331708A86}"/>
              </a:ext>
            </a:extLst>
          </p:cNvPr>
          <p:cNvCxnSpPr>
            <a:cxnSpLocks/>
          </p:cNvCxnSpPr>
          <p:nvPr/>
        </p:nvCxnSpPr>
        <p:spPr>
          <a:xfrm>
            <a:off x="13421032" y="925707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F5D332-EF10-CC88-3EE7-12256BEF0916}"/>
              </a:ext>
            </a:extLst>
          </p:cNvPr>
          <p:cNvCxnSpPr>
            <a:cxnSpLocks/>
          </p:cNvCxnSpPr>
          <p:nvPr/>
        </p:nvCxnSpPr>
        <p:spPr>
          <a:xfrm>
            <a:off x="13421032" y="993058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7818F2-A2A7-15B9-5A30-D205CA4D2FE0}"/>
              </a:ext>
            </a:extLst>
          </p:cNvPr>
          <p:cNvCxnSpPr>
            <a:cxnSpLocks/>
          </p:cNvCxnSpPr>
          <p:nvPr/>
        </p:nvCxnSpPr>
        <p:spPr>
          <a:xfrm>
            <a:off x="13421032" y="10643418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231A3A-8A6D-7EA1-A48A-941F141B2851}"/>
              </a:ext>
            </a:extLst>
          </p:cNvPr>
          <p:cNvCxnSpPr>
            <a:cxnSpLocks/>
          </p:cNvCxnSpPr>
          <p:nvPr/>
        </p:nvCxnSpPr>
        <p:spPr>
          <a:xfrm>
            <a:off x="13421032" y="1135625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59AD92-B600-E387-9B90-C12714C7EA8C}"/>
              </a:ext>
            </a:extLst>
          </p:cNvPr>
          <p:cNvGrpSpPr/>
          <p:nvPr/>
        </p:nvGrpSpPr>
        <p:grpSpPr>
          <a:xfrm>
            <a:off x="6220508" y="3251704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CEA0AC-9A2D-4D30-C5BC-3B053234DF91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26FD041-B04A-8B9E-FBA9-FE528B42264A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0350FEA-082E-A074-37A4-58D8AF96A28C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2A86DED-5D27-1217-E513-89291AE73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A7D06AB-A304-2E54-5610-4B42CE7EA46D}"/>
              </a:ext>
            </a:extLst>
          </p:cNvPr>
          <p:cNvSpPr txBox="1"/>
          <p:nvPr/>
        </p:nvSpPr>
        <p:spPr>
          <a:xfrm>
            <a:off x="13571700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206A0E-E29C-6FB9-994F-CA70D71CA2AF}"/>
              </a:ext>
            </a:extLst>
          </p:cNvPr>
          <p:cNvSpPr txBox="1"/>
          <p:nvPr/>
        </p:nvSpPr>
        <p:spPr>
          <a:xfrm flipH="1">
            <a:off x="14315010" y="11379600"/>
            <a:ext cx="24872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66A3B8-E437-D8C6-A4F7-1BB0CD9D13B9}"/>
              </a:ext>
            </a:extLst>
          </p:cNvPr>
          <p:cNvSpPr txBox="1"/>
          <p:nvPr/>
        </p:nvSpPr>
        <p:spPr>
          <a:xfrm>
            <a:off x="15020695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778873-DEBB-AB3C-8326-706D5339DDA2}"/>
              </a:ext>
            </a:extLst>
          </p:cNvPr>
          <p:cNvSpPr txBox="1"/>
          <p:nvPr/>
        </p:nvSpPr>
        <p:spPr>
          <a:xfrm>
            <a:off x="1567164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4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81671B-0D49-6C22-827C-093E6ADD9B88}"/>
              </a:ext>
            </a:extLst>
          </p:cNvPr>
          <p:cNvSpPr txBox="1"/>
          <p:nvPr/>
        </p:nvSpPr>
        <p:spPr>
          <a:xfrm>
            <a:off x="1638448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5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AC22FC-8B82-1C0F-A060-8B1B5427E968}"/>
              </a:ext>
            </a:extLst>
          </p:cNvPr>
          <p:cNvSpPr txBox="1"/>
          <p:nvPr/>
        </p:nvSpPr>
        <p:spPr>
          <a:xfrm>
            <a:off x="1710587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056ABD-86E7-E762-AE2D-168D9C5B31D7}"/>
              </a:ext>
            </a:extLst>
          </p:cNvPr>
          <p:cNvSpPr txBox="1"/>
          <p:nvPr/>
        </p:nvSpPr>
        <p:spPr>
          <a:xfrm>
            <a:off x="17840966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771B5F-104D-5722-C2A3-A73F82002332}"/>
              </a:ext>
            </a:extLst>
          </p:cNvPr>
          <p:cNvSpPr txBox="1"/>
          <p:nvPr/>
        </p:nvSpPr>
        <p:spPr>
          <a:xfrm>
            <a:off x="1857606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BA2025-7FE0-EFD0-5548-990627A97AD0}"/>
              </a:ext>
            </a:extLst>
          </p:cNvPr>
          <p:cNvSpPr txBox="1"/>
          <p:nvPr/>
        </p:nvSpPr>
        <p:spPr>
          <a:xfrm>
            <a:off x="19287183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CC69B3-473D-9D7D-B462-A5B3B3ED9D58}"/>
              </a:ext>
            </a:extLst>
          </p:cNvPr>
          <p:cNvSpPr txBox="1"/>
          <p:nvPr/>
        </p:nvSpPr>
        <p:spPr>
          <a:xfrm>
            <a:off x="19933787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7394C9-CAD9-7E46-9254-03847E9A90B7}"/>
              </a:ext>
            </a:extLst>
          </p:cNvPr>
          <p:cNvSpPr txBox="1"/>
          <p:nvPr/>
        </p:nvSpPr>
        <p:spPr>
          <a:xfrm>
            <a:off x="20648542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11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E67F644-EF82-7A90-21AC-E8B25051C31B}"/>
              </a:ext>
            </a:extLst>
          </p:cNvPr>
          <p:cNvCxnSpPr>
            <a:cxnSpLocks/>
          </p:cNvCxnSpPr>
          <p:nvPr/>
        </p:nvCxnSpPr>
        <p:spPr>
          <a:xfrm>
            <a:off x="11291239" y="4100053"/>
            <a:ext cx="3138894" cy="607400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F4FCF1D-1E0A-AB36-CCEC-6BCEBD3E01FC}"/>
              </a:ext>
            </a:extLst>
          </p:cNvPr>
          <p:cNvSpPr/>
          <p:nvPr/>
        </p:nvSpPr>
        <p:spPr>
          <a:xfrm>
            <a:off x="14404389" y="10221800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029A7E-BDAC-C943-AC93-8B972BE47034}"/>
              </a:ext>
            </a:extLst>
          </p:cNvPr>
          <p:cNvSpPr txBox="1"/>
          <p:nvPr/>
        </p:nvSpPr>
        <p:spPr>
          <a:xfrm>
            <a:off x="11291240" y="3420644"/>
            <a:ext cx="1069203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22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1EFA151-274B-266E-694A-8CFBCC24E2EE}"/>
              </a:ext>
            </a:extLst>
          </p:cNvPr>
          <p:cNvSpPr/>
          <p:nvPr/>
        </p:nvSpPr>
        <p:spPr>
          <a:xfrm>
            <a:off x="16489992" y="953080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37E2DC-E1A7-E5D1-3386-7EF6C69DB460}"/>
              </a:ext>
            </a:extLst>
          </p:cNvPr>
          <p:cNvSpPr/>
          <p:nvPr/>
        </p:nvSpPr>
        <p:spPr>
          <a:xfrm>
            <a:off x="17172167" y="745091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55FE8D6-8E77-FD0D-E8B0-AD5D8D2CD337}"/>
              </a:ext>
            </a:extLst>
          </p:cNvPr>
          <p:cNvSpPr/>
          <p:nvPr/>
        </p:nvSpPr>
        <p:spPr>
          <a:xfrm>
            <a:off x="14404577" y="522713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542F564-695D-A240-76B6-A7C52DCE94E3}"/>
              </a:ext>
            </a:extLst>
          </p:cNvPr>
          <p:cNvSpPr/>
          <p:nvPr/>
        </p:nvSpPr>
        <p:spPr>
          <a:xfrm>
            <a:off x="18132808" y="109658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C087AF7-E655-ADF5-C964-36B6E7E641DC}"/>
              </a:ext>
            </a:extLst>
          </p:cNvPr>
          <p:cNvSpPr/>
          <p:nvPr/>
        </p:nvSpPr>
        <p:spPr>
          <a:xfrm>
            <a:off x="15128454" y="1094472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7240406-42DB-5573-805D-E67D53472184}"/>
              </a:ext>
            </a:extLst>
          </p:cNvPr>
          <p:cNvSpPr/>
          <p:nvPr/>
        </p:nvSpPr>
        <p:spPr>
          <a:xfrm>
            <a:off x="18697042" y="956912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38D83-081C-1F98-EC61-91CBCEDF853A}"/>
              </a:ext>
            </a:extLst>
          </p:cNvPr>
          <p:cNvSpPr/>
          <p:nvPr/>
        </p:nvSpPr>
        <p:spPr>
          <a:xfrm>
            <a:off x="20822261" y="45080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18E031F-451C-CAD3-A9CB-6711FBB279B1}"/>
              </a:ext>
            </a:extLst>
          </p:cNvPr>
          <p:cNvCxnSpPr>
            <a:cxnSpLocks/>
          </p:cNvCxnSpPr>
          <p:nvPr/>
        </p:nvCxnSpPr>
        <p:spPr>
          <a:xfrm>
            <a:off x="11291238" y="4214377"/>
            <a:ext cx="1291680" cy="5824384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74DFEC6-E35C-D2D2-BDC9-E09E7720B586}"/>
              </a:ext>
            </a:extLst>
          </p:cNvPr>
          <p:cNvSpPr/>
          <p:nvPr/>
        </p:nvSpPr>
        <p:spPr>
          <a:xfrm>
            <a:off x="12582918" y="10228264"/>
            <a:ext cx="120316" cy="120316"/>
          </a:xfrm>
          <a:prstGeom prst="ellipse">
            <a:avLst/>
          </a:prstGeom>
          <a:solidFill>
            <a:schemeClr val="accent6"/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BD6B1E-9ACD-091D-FCE5-1E0970D06EA2}"/>
              </a:ext>
            </a:extLst>
          </p:cNvPr>
          <p:cNvSpPr txBox="1"/>
          <p:nvPr/>
        </p:nvSpPr>
        <p:spPr>
          <a:xfrm>
            <a:off x="11291238" y="3405356"/>
            <a:ext cx="78707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?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F6A906-E5DA-3543-A328-5B586A4A167E}"/>
              </a:ext>
            </a:extLst>
          </p:cNvPr>
          <p:cNvCxnSpPr>
            <a:cxnSpLocks/>
          </p:cNvCxnSpPr>
          <p:nvPr/>
        </p:nvCxnSpPr>
        <p:spPr>
          <a:xfrm>
            <a:off x="12828362" y="10288422"/>
            <a:ext cx="743338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F82B4AD8-8DEA-0A77-062E-4C7F79282844}"/>
              </a:ext>
            </a:extLst>
          </p:cNvPr>
          <p:cNvSpPr/>
          <p:nvPr/>
        </p:nvSpPr>
        <p:spPr>
          <a:xfrm>
            <a:off x="13738623" y="10228264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27FA592-08E5-17E0-8F8D-C1192EFA1E42}"/>
              </a:ext>
            </a:extLst>
          </p:cNvPr>
          <p:cNvSpPr txBox="1"/>
          <p:nvPr/>
        </p:nvSpPr>
        <p:spPr>
          <a:xfrm>
            <a:off x="12909600" y="92857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25797A-98D3-D19C-8303-C092BB85188F}"/>
              </a:ext>
            </a:extLst>
          </p:cNvPr>
          <p:cNvSpPr txBox="1"/>
          <p:nvPr/>
        </p:nvSpPr>
        <p:spPr>
          <a:xfrm>
            <a:off x="580058" y="4690949"/>
            <a:ext cx="10227275" cy="6950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How does VAF work: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Partition vector space to create lattic</a:t>
            </a:r>
            <a:b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(usually by component-wise min/max)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Assign every vector to cell in lattice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Store resulting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/>
              <a:t>Upon scan, distance can be approximated and entry can be filtered (save CPU / IO)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Upon Insert / Update: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If point falls within grid </a:t>
            </a: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itchFamily="2" charset="2"/>
              </a:rPr>
              <a:t> write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>
                <a:sym typeface="Wingdings" pitchFamily="2" charset="2"/>
              </a:rPr>
              <a:t>If point is out of bounds  issue</a:t>
            </a: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75FC60C-A79F-F52E-E74D-C551ED8ECB85}"/>
              </a:ext>
            </a:extLst>
          </p:cNvPr>
          <p:cNvSpPr txBox="1"/>
          <p:nvPr/>
        </p:nvSpPr>
        <p:spPr>
          <a:xfrm>
            <a:off x="12909600" y="1076633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D439CB5-3464-F20D-E976-148716AE9574}"/>
              </a:ext>
            </a:extLst>
          </p:cNvPr>
          <p:cNvSpPr txBox="1"/>
          <p:nvPr/>
        </p:nvSpPr>
        <p:spPr>
          <a:xfrm>
            <a:off x="12909600" y="854041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B01E49-74F9-16AB-0B6A-F160AB746074}"/>
              </a:ext>
            </a:extLst>
          </p:cNvPr>
          <p:cNvSpPr txBox="1"/>
          <p:nvPr/>
        </p:nvSpPr>
        <p:spPr>
          <a:xfrm>
            <a:off x="12909600" y="7880017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FA5E3A6-2CDA-3D99-93F7-277BC7B875AF}"/>
              </a:ext>
            </a:extLst>
          </p:cNvPr>
          <p:cNvSpPr txBox="1"/>
          <p:nvPr/>
        </p:nvSpPr>
        <p:spPr>
          <a:xfrm>
            <a:off x="12909600" y="713468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6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4F1C7A6-DD33-93DD-B0BA-BEB122EB9AF8}"/>
              </a:ext>
            </a:extLst>
          </p:cNvPr>
          <p:cNvSpPr txBox="1"/>
          <p:nvPr/>
        </p:nvSpPr>
        <p:spPr>
          <a:xfrm>
            <a:off x="12909600" y="645680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7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193D3D-3C54-98C6-DF57-77A192B9AB66}"/>
              </a:ext>
            </a:extLst>
          </p:cNvPr>
          <p:cNvSpPr txBox="1"/>
          <p:nvPr/>
        </p:nvSpPr>
        <p:spPr>
          <a:xfrm>
            <a:off x="12909600" y="575394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8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9ED0CD-9EC9-488C-6EAE-0F54A5E05256}"/>
              </a:ext>
            </a:extLst>
          </p:cNvPr>
          <p:cNvSpPr txBox="1"/>
          <p:nvPr/>
        </p:nvSpPr>
        <p:spPr>
          <a:xfrm>
            <a:off x="12909600" y="50058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9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489868A-7BCD-4DE9-69DF-FCBA074F2D0F}"/>
              </a:ext>
            </a:extLst>
          </p:cNvPr>
          <p:cNvSpPr txBox="1"/>
          <p:nvPr/>
        </p:nvSpPr>
        <p:spPr>
          <a:xfrm>
            <a:off x="12828362" y="4271296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7F7E4-7135-0C96-B83E-E96CDE8CA9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1028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1" animBg="1"/>
      <p:bldP spid="71" grpId="2" animBg="1"/>
      <p:bldP spid="73" grpId="0"/>
      <p:bldP spid="73" grpId="1"/>
      <p:bldP spid="86" grpId="1" animBg="1"/>
      <p:bldP spid="89" grpId="1"/>
      <p:bldP spid="9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(Evaluation)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E0C6B-FDAB-A762-84F4-901CBAE0C6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42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6244051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512B-BD0D-64A8-FBD7-3099827A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888E-9BAD-D60A-FB38-83E27876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987979" cy="9720413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V3C [1] Dataset (different entities)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Mixed Query Workload (Q1a-Q1e)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 Policy set via Query Hint</a:t>
            </a:r>
          </a:p>
          <a:p>
            <a:r>
              <a:rPr lang="en-GB" dirty="0">
                <a:sym typeface="Wingdings" pitchFamily="2" charset="2"/>
              </a:rPr>
              <a:t> Constant IO, CPU, Memory cost (default settings)</a:t>
            </a:r>
            <a:br>
              <a:rPr lang="en-GB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 Increasing Quality Cost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Score &amp; rank of different plan alternatives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What query plan gets selected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00EAF7A-1F00-94A9-2534-8FE61EF5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8684" y="4165601"/>
            <a:ext cx="10809608" cy="6102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A2C66-8F3A-D964-6C16-C07000D432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896562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673B-B9FA-7472-FB37-463DC233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9104B1-AF43-C879-4EAA-FD92199C7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46" y="3041652"/>
            <a:ext cx="14962731" cy="90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4B0DD6-B36C-526B-9F31-B263CBFECEF5}"/>
              </a:ext>
            </a:extLst>
          </p:cNvPr>
          <p:cNvSpPr txBox="1">
            <a:spLocks/>
          </p:cNvSpPr>
          <p:nvPr/>
        </p:nvSpPr>
        <p:spPr>
          <a:xfrm>
            <a:off x="619421" y="6161414"/>
            <a:ext cx="7692329" cy="2232027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Proximity Based Query: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mean(L2(f,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0E6C1-A678-1679-7B20-BF8AB7176C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46113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93D2-25AC-792B-DFAE-C5B9DB73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047BC-8AC4-2985-0CF9-6EC8CAD8D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95"/>
          <a:stretch/>
        </p:blipFill>
        <p:spPr>
          <a:xfrm>
            <a:off x="9041964" y="1858964"/>
            <a:ext cx="14958000" cy="1104741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1B7C3C-FD00-546D-7AAA-57A31CB8A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21" y="6161414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Proximity Based 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Query: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C4EA0-DE0D-C9E3-9F26-594B31D950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655493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(PQ Index)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273260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19B61D11-20B8-DB25-047B-2E7D8B16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7314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3A011-F3D0-88C9-A61E-5DA318E50D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5001529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6"/>
            <a:ext cx="23145156" cy="1696014"/>
          </a:xfrm>
        </p:spPr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CC08-D5DF-B23B-D576-AFCA62092DCA}"/>
              </a:ext>
            </a:extLst>
          </p:cNvPr>
          <p:cNvSpPr txBox="1"/>
          <p:nvPr/>
        </p:nvSpPr>
        <p:spPr>
          <a:xfrm>
            <a:off x="619421" y="12267378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F647BB3-357E-723E-564D-6835272C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200" y="1926000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7958-3B3E-1475-6DEB-279E6CC81C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640677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AAF9-2AB7-FEDD-281C-64DCF43B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90D10-273D-DDA0-5888-71B4E30E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3" y="3041652"/>
            <a:ext cx="11520000" cy="57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2C020-3E9B-3BB6-01DF-74EF1FDA3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923" y="3041652"/>
            <a:ext cx="11520000" cy="5760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088457-C008-CBD2-A0D7-B946C1F66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758" y="9354817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Nearest Neighbour Search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3A74479-8B49-CA87-ED95-CA32C62717BB}"/>
              </a:ext>
            </a:extLst>
          </p:cNvPr>
          <p:cNvSpPr txBox="1">
            <a:spLocks/>
          </p:cNvSpPr>
          <p:nvPr/>
        </p:nvSpPr>
        <p:spPr>
          <a:xfrm>
            <a:off x="13642758" y="9354817"/>
            <a:ext cx="7692329" cy="335772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Range Search: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id, 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as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where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between</a:t>
            </a:r>
            <a:r>
              <a:rPr lang="en-GB" sz="3600" dirty="0">
                <a:latin typeface="Monaco" pitchFamily="2" charset="77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&lt;x&gt;</a:t>
            </a:r>
            <a:r>
              <a:rPr lang="en-GB" sz="3600" dirty="0">
                <a:solidFill>
                  <a:schemeClr val="tx1"/>
                </a:solidFill>
                <a:latin typeface="Monaco" pitchFamily="2" charset="77"/>
              </a:rPr>
              <a:t>,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&lt;y&gt;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order by </a:t>
            </a:r>
            <a:r>
              <a:rPr lang="en-GB" sz="3600" dirty="0">
                <a:latin typeface="Monaco" pitchFamily="2" charset="77"/>
              </a:rPr>
              <a:t>distance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B1308-3DCD-6C86-8DF2-A52175741A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1590267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CD57-AB0E-B238-041C-D44D8F1E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Cottontail DB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3D21-FFE1-C13C-CD8C-7BD48F96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38776-47F6-9BD5-66FD-28240346A5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619585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C41CE1-8195-E989-7AB6-7768C688D41D}"/>
              </a:ext>
            </a:extLst>
          </p:cNvPr>
          <p:cNvSpPr/>
          <p:nvPr/>
        </p:nvSpPr>
        <p:spPr>
          <a:xfrm>
            <a:off x="11577043" y="6108434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C640B-0137-FF69-22E2-CF588666B4C0}"/>
              </a:ext>
            </a:extLst>
          </p:cNvPr>
          <p:cNvSpPr/>
          <p:nvPr/>
        </p:nvSpPr>
        <p:spPr>
          <a:xfrm>
            <a:off x="13068881" y="6187583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9697-A0F1-7948-8F3F-333109C9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1 / Similarity Search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EB39E3-E3EA-982A-51E0-F0B9A73E7F60}"/>
              </a:ext>
            </a:extLst>
          </p:cNvPr>
          <p:cNvCxnSpPr>
            <a:cxnSpLocks/>
          </p:cNvCxnSpPr>
          <p:nvPr/>
        </p:nvCxnSpPr>
        <p:spPr>
          <a:xfrm flipH="1">
            <a:off x="14437896" y="8189494"/>
            <a:ext cx="3850105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F6D82-2F2F-FC22-961B-C036EB2F49FF}"/>
              </a:ext>
            </a:extLst>
          </p:cNvPr>
          <p:cNvCxnSpPr>
            <a:cxnSpLocks/>
          </p:cNvCxnSpPr>
          <p:nvPr/>
        </p:nvCxnSpPr>
        <p:spPr>
          <a:xfrm>
            <a:off x="18288001" y="8189494"/>
            <a:ext cx="3797812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5120E-A959-4245-EC8A-5581389F2930}"/>
              </a:ext>
            </a:extLst>
          </p:cNvPr>
          <p:cNvCxnSpPr>
            <a:cxnSpLocks/>
          </p:cNvCxnSpPr>
          <p:nvPr/>
        </p:nvCxnSpPr>
        <p:spPr>
          <a:xfrm flipV="1">
            <a:off x="18288001" y="3721768"/>
            <a:ext cx="0" cy="446772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91F8BD1-C254-2EBE-6CC1-087AB37BBD81}"/>
              </a:ext>
            </a:extLst>
          </p:cNvPr>
          <p:cNvSpPr/>
          <p:nvPr/>
        </p:nvSpPr>
        <p:spPr>
          <a:xfrm>
            <a:off x="16026919" y="54061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0599D9-9FDC-CC50-437B-9A394941221C}"/>
              </a:ext>
            </a:extLst>
          </p:cNvPr>
          <p:cNvSpPr/>
          <p:nvPr/>
        </p:nvSpPr>
        <p:spPr>
          <a:xfrm>
            <a:off x="15215880" y="853741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82BAE-FC2A-FFC3-C2FA-04B74B9F1125}"/>
              </a:ext>
            </a:extLst>
          </p:cNvPr>
          <p:cNvSpPr/>
          <p:nvPr/>
        </p:nvSpPr>
        <p:spPr>
          <a:xfrm>
            <a:off x="19331593" y="48607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8AEA71-B1EA-37DA-42ED-DA567FFC071F}"/>
              </a:ext>
            </a:extLst>
          </p:cNvPr>
          <p:cNvSpPr/>
          <p:nvPr/>
        </p:nvSpPr>
        <p:spPr>
          <a:xfrm>
            <a:off x="17592953" y="5526506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D7C58-74D7-8859-755C-584E1929459D}"/>
              </a:ext>
            </a:extLst>
          </p:cNvPr>
          <p:cNvSpPr/>
          <p:nvPr/>
        </p:nvSpPr>
        <p:spPr>
          <a:xfrm>
            <a:off x="20006433" y="750937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EEBC10-CE55-C8A6-C4DE-DDA46CA562FE}"/>
              </a:ext>
            </a:extLst>
          </p:cNvPr>
          <p:cNvSpPr/>
          <p:nvPr/>
        </p:nvSpPr>
        <p:spPr>
          <a:xfrm>
            <a:off x="16691783" y="9827463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05286E-0E6A-0F1C-2EF5-51B2AE3C5490}"/>
              </a:ext>
            </a:extLst>
          </p:cNvPr>
          <p:cNvSpPr/>
          <p:nvPr/>
        </p:nvSpPr>
        <p:spPr>
          <a:xfrm>
            <a:off x="19451909" y="9707147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6132E-2964-E154-2712-7504FDDDD280}"/>
              </a:ext>
            </a:extLst>
          </p:cNvPr>
          <p:cNvSpPr/>
          <p:nvPr/>
        </p:nvSpPr>
        <p:spPr>
          <a:xfrm>
            <a:off x="21649677" y="5555415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6DA04-AA10-A687-FB49-36AFA7FC4098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>
            <a:off x="14068706" y="3498054"/>
            <a:ext cx="3541867" cy="204607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688ED9-F0E0-33E5-8E8C-6B8544A4E45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574207" y="6138626"/>
            <a:ext cx="4966035" cy="30748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1C3FCF3-A65A-919E-A123-33D9CC8158D4}"/>
              </a:ext>
            </a:extLst>
          </p:cNvPr>
          <p:cNvSpPr/>
          <p:nvPr/>
        </p:nvSpPr>
        <p:spPr>
          <a:xfrm>
            <a:off x="18540242" y="6078468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036B4-0C1C-2476-E2F4-2E3E89D963DA}"/>
              </a:ext>
            </a:extLst>
          </p:cNvPr>
          <p:cNvSpPr/>
          <p:nvPr/>
        </p:nvSpPr>
        <p:spPr>
          <a:xfrm>
            <a:off x="21179648" y="8597569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/>
              <p:nvPr/>
            </p:nvSpPr>
            <p:spPr>
              <a:xfrm>
                <a:off x="879668" y="2664010"/>
                <a:ext cx="10290307" cy="9412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Similarity</a:t>
                </a:r>
                <a:r>
                  <a:rPr kumimoji="0" lang="en-GB" sz="40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Search</a:t>
                </a: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≡</m:t>
                    </m:r>
                  </m:oMath>
                </a14:m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NNS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Takes place in a real-valued vector space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Metric distance function </a:t>
                </a:r>
                <a14:m>
                  <m:oMath xmlns:m="http://schemas.openxmlformats.org/officeDocument/2006/math">
                    <m:r>
                      <a:rPr kumimoji="0" lang="en-GB" sz="400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𝔡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(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𝑓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𝑞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)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in closest matches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b="1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/>
                  <a:t>In Fact, Though: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Not “only” similarity search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Different spaces, e.g., complex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Distance function not always metric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may lie in </a:t>
                </a:r>
                <a:r>
                  <a:rPr lang="en-GB" i="1" dirty="0">
                    <a:solidFill>
                      <a:schemeClr val="accent5"/>
                    </a:solidFill>
                  </a:rPr>
                  <a:t>closest</a:t>
                </a:r>
                <a:r>
                  <a:rPr lang="en-GB" dirty="0"/>
                  <a:t>, </a:t>
                </a:r>
                <a:r>
                  <a:rPr lang="en-GB" i="1" dirty="0">
                    <a:solidFill>
                      <a:schemeClr val="accent5"/>
                    </a:solidFill>
                  </a:rPr>
                  <a:t>farthest</a:t>
                </a:r>
                <a:r>
                  <a:rPr lang="en-GB" dirty="0"/>
                  <a:t> matches…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>
                    <a:solidFill>
                      <a:schemeClr val="tx1"/>
                    </a:solidFill>
                    <a:sym typeface="Wingdings" pitchFamily="2" charset="2"/>
                  </a:rPr>
                  <a:t>Contribution:</a:t>
                </a: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Flexible query model that supports </a:t>
                </a:r>
                <a:r>
                  <a:rPr lang="en-GB" i="1" dirty="0">
                    <a:solidFill>
                      <a:schemeClr val="accent5"/>
                    </a:solidFill>
                    <a:sym typeface="Wingdings" pitchFamily="2" charset="2"/>
                  </a:rPr>
                  <a:t>proximity based queries</a:t>
                </a:r>
                <a:endParaRPr lang="en-GB" i="1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8" y="2664010"/>
                <a:ext cx="10290307" cy="9412833"/>
              </a:xfrm>
              <a:prstGeom prst="rect">
                <a:avLst/>
              </a:prstGeom>
              <a:blipFill>
                <a:blip r:embed="rId3"/>
                <a:stretch>
                  <a:fillRect l="-2219" b="-18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95D20F-F327-54E1-0841-231E36DC511F}"/>
              </a:ext>
            </a:extLst>
          </p:cNvPr>
          <p:cNvSpPr txBox="1"/>
          <p:nvPr/>
        </p:nvSpPr>
        <p:spPr>
          <a:xfrm>
            <a:off x="22085813" y="10594993"/>
            <a:ext cx="59792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5231-0DE0-36D2-F87F-4380257FB6EA}"/>
              </a:ext>
            </a:extLst>
          </p:cNvPr>
          <p:cNvSpPr txBox="1"/>
          <p:nvPr/>
        </p:nvSpPr>
        <p:spPr>
          <a:xfrm>
            <a:off x="13937758" y="10573044"/>
            <a:ext cx="50013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04FC1-0D6F-1244-49D9-1AF9AB55936C}"/>
              </a:ext>
            </a:extLst>
          </p:cNvPr>
          <p:cNvSpPr txBox="1"/>
          <p:nvPr/>
        </p:nvSpPr>
        <p:spPr>
          <a:xfrm>
            <a:off x="17936001" y="3121007"/>
            <a:ext cx="72455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/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High-dimensional Vector Space</a:t>
                </a:r>
                <a:b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𝔽</m:t>
                      </m:r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⊂</m:t>
                      </m:r>
                      <m:sSup>
                        <m:sSupPr>
                          <m:ctrlP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pPr>
                        <m:e>
                          <m: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ℝ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GB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blipFill>
                <a:blip r:embed="rId4"/>
                <a:stretch>
                  <a:fillRect l="-2174" r="-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5856A32-D5B4-493F-0E56-7314C7BD9737}"/>
              </a:ext>
            </a:extLst>
          </p:cNvPr>
          <p:cNvGrpSpPr/>
          <p:nvPr/>
        </p:nvGrpSpPr>
        <p:grpSpPr>
          <a:xfrm>
            <a:off x="11127593" y="2666482"/>
            <a:ext cx="5129732" cy="1814681"/>
            <a:chOff x="11127593" y="266648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/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blipFill>
                  <a:blip r:embed="rId5"/>
                  <a:stretch>
                    <a:fillRect l="-1554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7E5E7E-015C-6356-D178-7250CEF36ED7}"/>
                </a:ext>
              </a:extLst>
            </p:cNvPr>
            <p:cNvSpPr/>
            <p:nvPr/>
          </p:nvSpPr>
          <p:spPr>
            <a:xfrm>
              <a:off x="13816043" y="298099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/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blipFill>
                  <a:blip r:embed="rId6"/>
                  <a:stretch>
                    <a:fillRect l="-2830" r="-1415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A1B5DE9-60F4-9FA4-D271-E33D01B145B9}"/>
              </a:ext>
            </a:extLst>
          </p:cNvPr>
          <p:cNvSpPr/>
          <p:nvPr/>
        </p:nvSpPr>
        <p:spPr>
          <a:xfrm>
            <a:off x="16318300" y="3818933"/>
            <a:ext cx="4684515" cy="4639385"/>
          </a:xfrm>
          <a:prstGeom prst="ellipse">
            <a:avLst/>
          </a:prstGeom>
          <a:solidFill>
            <a:schemeClr val="accent6">
              <a:alpha val="35294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/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𝔡</m:t>
                      </m:r>
                    </m:oMath>
                  </m:oMathPara>
                </a14:m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blipFill>
                <a:blip r:embed="rId7"/>
                <a:stretch>
                  <a:fillRect l="-33333" r="-33333"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8F8C04A-F960-D045-AEA4-7340436E6627}"/>
              </a:ext>
            </a:extLst>
          </p:cNvPr>
          <p:cNvSpPr txBox="1"/>
          <p:nvPr/>
        </p:nvSpPr>
        <p:spPr>
          <a:xfrm>
            <a:off x="13834900" y="12154683"/>
            <a:ext cx="89267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effectLst/>
              </a:rPr>
              <a:t>Salton et al. (1975). A Vector Space Model for Automatic Indexing. </a:t>
            </a:r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FA73E8F7-7259-3D55-4874-7B6692E43B59}"/>
              </a:ext>
            </a:extLst>
          </p:cNvPr>
          <p:cNvSpPr/>
          <p:nvPr/>
        </p:nvSpPr>
        <p:spPr>
          <a:xfrm>
            <a:off x="15568625" y="3202840"/>
            <a:ext cx="6027053" cy="5813421"/>
          </a:xfrm>
          <a:prstGeom prst="donut">
            <a:avLst/>
          </a:prstGeom>
          <a:solidFill>
            <a:srgbClr val="EB829B">
              <a:alpha val="35294"/>
            </a:srgb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4E6A-849A-4056-2DD3-7DB735CBD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7563" y="2752678"/>
            <a:ext cx="1359456" cy="10195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90E3C-E8C8-1E54-6120-A5E490E7A7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4661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5" grpId="0" animBg="1"/>
      <p:bldP spid="35" grpId="1" animBg="1"/>
      <p:bldP spid="61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9CB0-5B32-09E8-2E99-3BB7874E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Milvus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5C094-986F-197A-C639-893543B4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92BD6B-F1BE-15D9-1CA4-128C85F1E9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437640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A9BCEA-5634-75EA-5802-F07259C41481}"/>
              </a:ext>
            </a:extLst>
          </p:cNvPr>
          <p:cNvCxnSpPr>
            <a:cxnSpLocks/>
          </p:cNvCxnSpPr>
          <p:nvPr/>
        </p:nvCxnSpPr>
        <p:spPr>
          <a:xfrm>
            <a:off x="12582613" y="7466910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F093B7-C781-8E95-0C6A-11C91723D74E}"/>
              </a:ext>
            </a:extLst>
          </p:cNvPr>
          <p:cNvCxnSpPr>
            <a:cxnSpLocks/>
            <a:stCxn id="13" idx="3"/>
            <a:endCxn id="6" idx="0"/>
          </p:cNvCxnSpPr>
          <p:nvPr/>
        </p:nvCxnSpPr>
        <p:spPr>
          <a:xfrm>
            <a:off x="15335788" y="5733912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98AC214-74B3-E89A-6C64-A8CB5A59503F}"/>
              </a:ext>
            </a:extLst>
          </p:cNvPr>
          <p:cNvCxnSpPr>
            <a:cxnSpLocks/>
          </p:cNvCxnSpPr>
          <p:nvPr/>
        </p:nvCxnSpPr>
        <p:spPr>
          <a:xfrm flipV="1">
            <a:off x="15787014" y="8505304"/>
            <a:ext cx="5537175" cy="754744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CA860-DE1A-35E7-39E6-7514446F8F33}"/>
              </a:ext>
            </a:extLst>
          </p:cNvPr>
          <p:cNvSpPr/>
          <p:nvPr/>
        </p:nvSpPr>
        <p:spPr>
          <a:xfrm>
            <a:off x="16629736" y="4417218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12BF-4C18-1B02-273B-0C9F531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2 / </a:t>
            </a:r>
            <a:r>
              <a:rPr lang="en-GB" sz="3600" dirty="0" err="1">
                <a:solidFill>
                  <a:schemeClr val="bg2"/>
                </a:solidFill>
              </a:rPr>
              <a:t>Staticity</a:t>
            </a:r>
            <a:r>
              <a:rPr lang="en-GB" sz="3600" dirty="0">
                <a:solidFill>
                  <a:schemeClr val="bg2"/>
                </a:solidFill>
              </a:rPr>
              <a:t> of Data Collections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015C3-9C35-D55F-9C35-48F5F0710518}"/>
              </a:ext>
            </a:extLst>
          </p:cNvPr>
          <p:cNvSpPr txBox="1"/>
          <p:nvPr/>
        </p:nvSpPr>
        <p:spPr>
          <a:xfrm>
            <a:off x="879668" y="2971787"/>
            <a:ext cx="10290307" cy="8797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Data Collections </a:t>
            </a:r>
            <a:r>
              <a:rPr lang="en-GB" b="1" dirty="0"/>
              <a:t>Do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 </a:t>
            </a:r>
            <a:r>
              <a:rPr lang="en-GB" b="1" dirty="0"/>
              <a:t>N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ot Change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Offline vs. online phase (ingest vs. search)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No concurrent access to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 structures can be prepared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Data may be subject to change </a:t>
            </a:r>
            <a:br>
              <a:rPr lang="en-GB" dirty="0"/>
            </a:br>
            <a:r>
              <a:rPr lang="en-GB" dirty="0"/>
              <a:t>(e.g., CRUD, social media analysis)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Concurrent writes and reads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High-Dimensional indexes must cope with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>
              <a:solidFill>
                <a:schemeClr val="accent5"/>
              </a:solidFill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Contribution: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System-level mechanisms to allow for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incremental changes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indexes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.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9328550-7213-BA88-AAD0-DA233F79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5927" y="6254412"/>
            <a:ext cx="2232027" cy="22320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35DC2A-8027-F65D-EB98-0EAD7D124F2A}"/>
              </a:ext>
            </a:extLst>
          </p:cNvPr>
          <p:cNvSpPr/>
          <p:nvPr/>
        </p:nvSpPr>
        <p:spPr>
          <a:xfrm>
            <a:off x="17290422" y="8922367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10E8E87-056C-4D01-F41D-9307FA68F1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209" y="5165226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D062E962-A43D-CA7C-E87A-DF9644A817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59" y="4701384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179CE6A0-ECE8-67CC-C8E8-BBA47173A0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9493" y="4200190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8A00307-4773-F91E-6FD8-4E5F69DBAC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025" y="5286070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3A89A047-1FE6-0CDF-9554-0BB1667F7C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3" y="3878678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03484-F512-C1E2-EA0F-1352179E2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4875" y="4893219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412BCB6B-6D31-67CA-6D27-360D18EF0E5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498" y="3905325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8D2D25D-55D8-1C2C-16B6-2C39146A4A2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4" y="5651345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4A662A54-A9A8-D274-2E64-B705B4368B8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2661" y="5453547"/>
            <a:ext cx="707858" cy="94381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CC8166-81D1-455F-5F9C-A9E512F79516}"/>
              </a:ext>
            </a:extLst>
          </p:cNvPr>
          <p:cNvSpPr/>
          <p:nvPr/>
        </p:nvSpPr>
        <p:spPr>
          <a:xfrm>
            <a:off x="18688766" y="8997492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D107E-6E6B-AE38-3072-637CF36B51C1}"/>
              </a:ext>
            </a:extLst>
          </p:cNvPr>
          <p:cNvSpPr txBox="1"/>
          <p:nvPr/>
        </p:nvSpPr>
        <p:spPr>
          <a:xfrm>
            <a:off x="22217695" y="6911209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CA349-177F-FBF4-D831-9AA8618AA300}"/>
              </a:ext>
            </a:extLst>
          </p:cNvPr>
          <p:cNvSpPr txBox="1"/>
          <p:nvPr/>
        </p:nvSpPr>
        <p:spPr>
          <a:xfrm>
            <a:off x="12582613" y="6882997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FBE6B-3152-3BB0-1702-C097C8F19CD2}"/>
              </a:ext>
            </a:extLst>
          </p:cNvPr>
          <p:cNvSpPr txBox="1"/>
          <p:nvPr/>
        </p:nvSpPr>
        <p:spPr>
          <a:xfrm>
            <a:off x="12582613" y="7484700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C0CD0-814D-C424-B75E-29B57E2824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6</a:t>
            </a:fld>
            <a:endParaRPr lang="en-CH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7E21B34-90D9-B3E8-7B85-907B04DF7AE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5787014" y="8486439"/>
            <a:ext cx="5604927" cy="1654090"/>
          </a:xfrm>
          <a:prstGeom prst="bentConnector2">
            <a:avLst/>
          </a:prstGeom>
          <a:noFill/>
          <a:ln w="19050" cap="flat">
            <a:solidFill>
              <a:schemeClr val="accent6"/>
            </a:solidFill>
            <a:prstDash val="dash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B815A1-6113-37D8-A773-D2C524A5F22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6428" y="9120939"/>
            <a:ext cx="2508858" cy="1234767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9291588-5E64-992F-8BCB-ECF8D83F68E5}"/>
              </a:ext>
            </a:extLst>
          </p:cNvPr>
          <p:cNvSpPr/>
          <p:nvPr/>
        </p:nvSpPr>
        <p:spPr>
          <a:xfrm>
            <a:off x="17613763" y="9762412"/>
            <a:ext cx="1398344" cy="6753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101B7CF-671E-3BBB-3383-1620B146152D}"/>
              </a:ext>
            </a:extLst>
          </p:cNvPr>
          <p:cNvSpPr/>
          <p:nvPr/>
        </p:nvSpPr>
        <p:spPr>
          <a:xfrm>
            <a:off x="17381124" y="5389992"/>
            <a:ext cx="172168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2651505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AA46-4196-4676-92BA-FC20C70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3 / Workloads Known in Advance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98C6-E2D9-92B0-2A4B-9283A63DCBFA}"/>
              </a:ext>
            </a:extLst>
          </p:cNvPr>
          <p:cNvSpPr txBox="1"/>
          <p:nvPr/>
        </p:nvSpPr>
        <p:spPr>
          <a:xfrm>
            <a:off x="879668" y="3041652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Pre-determined Workloads</a:t>
            </a:r>
            <a:r>
              <a:rPr lang="en-GB" b="1" dirty="0"/>
              <a:t>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System optimised for a type of workload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Only a matter of “parametrisation” </a:t>
            </a:r>
            <a:br>
              <a:rPr lang="en-GB" dirty="0"/>
            </a:br>
            <a:r>
              <a:rPr lang="en-GB" dirty="0"/>
              <a:t>(e.g., query vector, distance, index)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End-user has system-level knowledge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Query workloads may vary </a:t>
            </a:r>
            <a:br>
              <a:rPr lang="en-GB" dirty="0"/>
            </a:br>
            <a:r>
              <a:rPr lang="en-GB" dirty="0"/>
              <a:t>(exploration search axis [1])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Execution paths impact results</a:t>
            </a:r>
            <a:br>
              <a:rPr lang="en-GB" dirty="0"/>
            </a:br>
            <a:r>
              <a:rPr lang="en-GB" dirty="0"/>
              <a:t>(execution time vs. retrieval quality)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Applications allow for different trade-offs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Contribution: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Planning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approach to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execution</a:t>
            </a:r>
            <a:endParaRPr lang="en-GB" i="1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13F72-7556-B583-E02E-9B2F8156B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5231" y="6351569"/>
            <a:ext cx="10761451" cy="183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60BD2-027F-E63A-6BA6-E1D88BAD78F3}"/>
              </a:ext>
            </a:extLst>
          </p:cNvPr>
          <p:cNvSpPr txBox="1"/>
          <p:nvPr/>
        </p:nvSpPr>
        <p:spPr>
          <a:xfrm>
            <a:off x="12026685" y="12216216"/>
            <a:ext cx="1173789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[1]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Zahàlka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Towards Interactive, Intelligent and Integrated Multimedia Analytics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61C2D-D3E9-EF2C-C832-A9307F3BFD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720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331-112B-25B4-DE55-B9A680FF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of this 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0304-0A09-9681-0A25-A6DD4E98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427" y="2324501"/>
            <a:ext cx="23145154" cy="10057999"/>
          </a:xfrm>
        </p:spPr>
        <p:txBody>
          <a:bodyPr/>
          <a:lstStyle/>
          <a:p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query model </a:t>
            </a:r>
            <a:r>
              <a:rPr lang="en-GB" dirty="0"/>
              <a:t>that integrates </a:t>
            </a:r>
            <a:r>
              <a:rPr lang="en-GB" i="1" dirty="0">
                <a:solidFill>
                  <a:schemeClr val="accent5"/>
                </a:solidFill>
              </a:rPr>
              <a:t>proximity based queries </a:t>
            </a:r>
            <a:r>
              <a:rPr lang="en-GB" dirty="0"/>
              <a:t>into the </a:t>
            </a:r>
            <a:r>
              <a:rPr lang="en-GB" i="1" dirty="0">
                <a:solidFill>
                  <a:schemeClr val="accent5"/>
                </a:solidFill>
              </a:rPr>
              <a:t>relational data model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GB" dirty="0">
                <a:solidFill>
                  <a:schemeClr val="tx1"/>
                </a:solidFill>
              </a:rPr>
              <a:t>Allow for </a:t>
            </a:r>
            <a:r>
              <a:rPr lang="en-GB" i="1" dirty="0">
                <a:solidFill>
                  <a:schemeClr val="accent5"/>
                </a:solidFill>
              </a:rPr>
              <a:t>composability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query planning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i="1" dirty="0">
                <a:solidFill>
                  <a:schemeClr val="accent5"/>
                </a:solidFill>
              </a:rPr>
              <a:t> cost model </a:t>
            </a:r>
            <a:r>
              <a:rPr lang="en-GB" dirty="0">
                <a:solidFill>
                  <a:schemeClr val="tx1"/>
                </a:solidFill>
              </a:rPr>
              <a:t>that takes the </a:t>
            </a:r>
            <a:r>
              <a:rPr lang="en-GB" i="1" dirty="0">
                <a:solidFill>
                  <a:schemeClr val="accent5"/>
                </a:solidFill>
              </a:rPr>
              <a:t>expected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desired quality</a:t>
            </a:r>
            <a:r>
              <a:rPr lang="en-GB" dirty="0">
                <a:solidFill>
                  <a:schemeClr val="tx1"/>
                </a:solidFill>
              </a:rPr>
              <a:t> of results into account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Take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quality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into account during </a:t>
            </a:r>
            <a:r>
              <a:rPr lang="en-GB" i="1" dirty="0">
                <a:solidFill>
                  <a:schemeClr val="accent5"/>
                </a:solidFill>
              </a:rPr>
              <a:t>query planning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i="1" dirty="0">
                <a:solidFill>
                  <a:schemeClr val="accent5"/>
                </a:solidFill>
              </a:rPr>
              <a:t>storage-, write- and failure model </a:t>
            </a:r>
            <a:r>
              <a:rPr lang="en-GB" dirty="0">
                <a:solidFill>
                  <a:schemeClr val="tx1"/>
                </a:solidFill>
              </a:rPr>
              <a:t>for maintaining high-dimensional </a:t>
            </a:r>
            <a:r>
              <a:rPr lang="en-GB" i="1" dirty="0">
                <a:solidFill>
                  <a:schemeClr val="accent5"/>
                </a:solidFill>
              </a:rPr>
              <a:t>index structures</a:t>
            </a:r>
          </a:p>
          <a:p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 Support for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incremental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 changes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reference implementation</a:t>
            </a:r>
            <a:r>
              <a:rPr lang="en-GB" dirty="0">
                <a:solidFill>
                  <a:schemeClr val="tx1"/>
                </a:solidFill>
              </a:rPr>
              <a:t> called </a:t>
            </a:r>
            <a:r>
              <a:rPr lang="en-GB" i="1" dirty="0">
                <a:solidFill>
                  <a:schemeClr val="accent5"/>
                </a:solidFill>
              </a:rPr>
              <a:t>Cottontail DB </a:t>
            </a:r>
            <a:r>
              <a:rPr lang="en-GB" dirty="0"/>
              <a:t>using the aforementioned models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An </a:t>
            </a:r>
            <a:r>
              <a:rPr lang="en-GB" i="1" dirty="0">
                <a:solidFill>
                  <a:schemeClr val="accent5"/>
                </a:solidFill>
              </a:rPr>
              <a:t>evaluation</a:t>
            </a:r>
            <a:r>
              <a:rPr lang="en-GB" dirty="0">
                <a:solidFill>
                  <a:schemeClr val="tx1"/>
                </a:solidFill>
              </a:rPr>
              <a:t> demonstrating the </a:t>
            </a:r>
            <a:r>
              <a:rPr lang="en-GB" i="1" dirty="0">
                <a:solidFill>
                  <a:schemeClr val="accent5"/>
                </a:solidFill>
              </a:rPr>
              <a:t>effectiveness</a:t>
            </a:r>
            <a:r>
              <a:rPr lang="en-GB" dirty="0">
                <a:solidFill>
                  <a:schemeClr val="tx1"/>
                </a:solidFill>
              </a:rPr>
              <a:t> of both the </a:t>
            </a:r>
            <a:r>
              <a:rPr lang="en-GB" i="1" dirty="0">
                <a:solidFill>
                  <a:schemeClr val="accent5"/>
                </a:solidFill>
              </a:rPr>
              <a:t>models</a:t>
            </a:r>
            <a:r>
              <a:rPr lang="en-GB" dirty="0">
                <a:solidFill>
                  <a:schemeClr val="tx1"/>
                </a:solidFill>
              </a:rPr>
              <a:t> and the </a:t>
            </a:r>
            <a:r>
              <a:rPr lang="en-GB" i="1" dirty="0">
                <a:solidFill>
                  <a:schemeClr val="accent5"/>
                </a:solidFill>
              </a:rPr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B450A-6E71-EB9F-088A-99C7D0FD6F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11429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88431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5205</TotalTime>
  <Words>3832</Words>
  <Application>Microsoft Macintosh PowerPoint</Application>
  <PresentationFormat>Custom</PresentationFormat>
  <Paragraphs>644</Paragraphs>
  <Slides>50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Cambria Math</vt:lpstr>
      <vt:lpstr>FoundrySterling-Book</vt:lpstr>
      <vt:lpstr>FoundrySterling-Demi</vt:lpstr>
      <vt:lpstr>Helvetica Neue</vt:lpstr>
      <vt:lpstr>Monaco</vt:lpstr>
      <vt:lpstr>Wingdings</vt:lpstr>
      <vt:lpstr>Default</vt:lpstr>
      <vt:lpstr>Data Management for Dynamic Multimedia Analytics and Retrieval</vt:lpstr>
      <vt:lpstr>Motivation: Multimedia is Ubiquitous</vt:lpstr>
      <vt:lpstr>Multimedia Data</vt:lpstr>
      <vt:lpstr>Data Management in Multimedia Analytics (and Interactive Retrieval)</vt:lpstr>
      <vt:lpstr>Challenging the Status Quo in Multimedia Data Management Assumption 1 / Similarity Search</vt:lpstr>
      <vt:lpstr>Challenging the Status Quo in Multimedia Data Management Assumption 2 / Staticity of Data Collections</vt:lpstr>
      <vt:lpstr>Challenging the Status Quo in Multimedia Data Management Assumption 3 / Workloads Known in Advance</vt:lpstr>
      <vt:lpstr>Contributions of this Thesis</vt:lpstr>
      <vt:lpstr> Contributions</vt:lpstr>
      <vt:lpstr>A Relational Model to Accommodate Proximity Based Queries Outline</vt:lpstr>
      <vt:lpstr>A Relational Model to Accommodate Proximity Based Queries Planning and Optimisation using Indexes</vt:lpstr>
      <vt:lpstr>A Relational Model to Accommodate Proximity Based Queries Planning and Optimising on a Function Level</vt:lpstr>
      <vt:lpstr>A Relational Model to Accommodate Proximity Based Queries Planning and Optimising the Query</vt:lpstr>
      <vt:lpstr>A Cost Model for Results Quality Outline</vt:lpstr>
      <vt:lpstr>A Cost Model for Results Quality Comparing Two Execution Plans</vt:lpstr>
      <vt:lpstr>High-Dimensional Index Maintenance Outline</vt:lpstr>
      <vt:lpstr>Putting Everything Together: Cottontail DB Architecture</vt:lpstr>
      <vt:lpstr> Evaluation</vt:lpstr>
      <vt:lpstr>Evaluation Overview</vt:lpstr>
      <vt:lpstr>Evaluation: Big Multimedia Retrieval Setup</vt:lpstr>
      <vt:lpstr>Evaluation: Big Multimedia Retrieval Results</vt:lpstr>
      <vt:lpstr>Evaluation: Big Multimedia Retrieval Results</vt:lpstr>
      <vt:lpstr>Evaluation: Big Multimedia Retrieval What About 1 Billion Entries?</vt:lpstr>
      <vt:lpstr>Evaluation: High-Dimensional Index Maintenance Setup</vt:lpstr>
      <vt:lpstr>Evaluation: High-Dimensional Index Maintenance Results (VAF Index)</vt:lpstr>
      <vt:lpstr>Evaluation: High-Dimensional Index Maintenance Results (VAF Index)</vt:lpstr>
      <vt:lpstr>Evaluation: High-Dimensional Index Maintenance Discussion</vt:lpstr>
      <vt:lpstr> Conclusion and Outlook</vt:lpstr>
      <vt:lpstr>Conclusion</vt:lpstr>
      <vt:lpstr>Future Work</vt:lpstr>
      <vt:lpstr>Thank you!  Questions?</vt:lpstr>
      <vt:lpstr>PowerPoint Presentation</vt:lpstr>
      <vt:lpstr>Relational Algebra Extensions Extended Projection</vt:lpstr>
      <vt:lpstr>Relational Algebra Extensions Ranked Relations and Order</vt:lpstr>
      <vt:lpstr>Relational Algebra s,k-selection</vt:lpstr>
      <vt:lpstr>Expressing Proximity Based Queries</vt:lpstr>
      <vt:lpstr>High-Dimensional Indexes and Rel. Alg. Extension</vt:lpstr>
      <vt:lpstr>High-Dimensional Indexes and Rel. Alg. Extension</vt:lpstr>
      <vt:lpstr>Write Model of an Index</vt:lpstr>
      <vt:lpstr>Failure Model and State of an Index</vt:lpstr>
      <vt:lpstr>High-Dimensional Index Maintenance Example: Write Model for a VA file [1]</vt:lpstr>
      <vt:lpstr>PowerPoint Presentation</vt:lpstr>
      <vt:lpstr>Evaluation: Query Model and the Effect of Cost Setup</vt:lpstr>
      <vt:lpstr>Evaluation: Query Model and the Effect of Cost Results</vt:lpstr>
      <vt:lpstr>Evaluation: Query Model and the Effect of Cost Results</vt:lpstr>
      <vt:lpstr>Evaluation: The Effect of Changing Data Results (PQ Index)</vt:lpstr>
      <vt:lpstr>Evaluation: The Effect of Changing Data Results (VAF Index)</vt:lpstr>
      <vt:lpstr>Evaluation: Query Model and the Effect of Cost Discussion</vt:lpstr>
      <vt:lpstr>Evaluation: Milvus vs. Cottontail DB Results: Cottontail DB</vt:lpstr>
      <vt:lpstr>Evaluation: Milvus vs. Cottontail DB Results: Milvus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Ralph Gasser</cp:lastModifiedBy>
  <cp:revision>258</cp:revision>
  <dcterms:modified xsi:type="dcterms:W3CDTF">2022-11-25T15:23:44Z</dcterms:modified>
</cp:coreProperties>
</file>